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70" r:id="rId3"/>
    <p:sldId id="271" r:id="rId4"/>
    <p:sldId id="257" r:id="rId5"/>
    <p:sldId id="272" r:id="rId6"/>
    <p:sldId id="273" r:id="rId7"/>
    <p:sldId id="274" r:id="rId8"/>
    <p:sldId id="260" r:id="rId9"/>
    <p:sldId id="261" r:id="rId10"/>
    <p:sldId id="259" r:id="rId11"/>
    <p:sldId id="275" r:id="rId12"/>
    <p:sldId id="276" r:id="rId13"/>
    <p:sldId id="258" r:id="rId14"/>
    <p:sldId id="280" r:id="rId15"/>
    <p:sldId id="282" r:id="rId16"/>
    <p:sldId id="281" r:id="rId17"/>
    <p:sldId id="283" r:id="rId18"/>
    <p:sldId id="284" r:id="rId19"/>
    <p:sldId id="285" r:id="rId20"/>
    <p:sldId id="265" r:id="rId21"/>
    <p:sldId id="287" r:id="rId22"/>
    <p:sldId id="286" r:id="rId23"/>
    <p:sldId id="288" r:id="rId24"/>
    <p:sldId id="289" r:id="rId25"/>
    <p:sldId id="290" r:id="rId26"/>
    <p:sldId id="291" r:id="rId27"/>
    <p:sldId id="266" r:id="rId28"/>
    <p:sldId id="292" r:id="rId29"/>
    <p:sldId id="293" r:id="rId30"/>
    <p:sldId id="296" r:id="rId31"/>
    <p:sldId id="295" r:id="rId32"/>
    <p:sldId id="267" r:id="rId33"/>
    <p:sldId id="297" r:id="rId34"/>
    <p:sldId id="269" r:id="rId35"/>
    <p:sldId id="298" r:id="rId36"/>
    <p:sldId id="299" r:id="rId37"/>
    <p:sldId id="30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67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44446-F101-FB46-9DD7-0D60C8DAA468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8A2F8-13BB-F142-871F-BBB252DC9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22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logistic.html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381-s06/www/DTs.pdf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381-s06/www/DTs.pdf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381-s06/www/DTs.pdf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logistic.htm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tat.cmu.edu/~cshalizi/uADA/12/lectures/ch12.pdf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logistic.html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logistic.html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Roni Rosenfeld ML Intro: https://</a:t>
            </a:r>
            <a:r>
              <a:rPr lang="en-US" dirty="0" err="1"/>
              <a:t>www.cs.cmu.edu</a:t>
            </a:r>
            <a:r>
              <a:rPr lang="en-US" dirty="0"/>
              <a:t>/~</a:t>
            </a:r>
            <a:r>
              <a:rPr lang="en-US" dirty="0" err="1"/>
              <a:t>roni</a:t>
            </a:r>
            <a:r>
              <a:rPr lang="en-US" dirty="0"/>
              <a:t>/10601/presentations/ML%20Intro.pptx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21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https://christophm.github.io/interpretable-ml-book/logistic.html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64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05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Common ML models, principles and how to apply them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03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http://www.cs.cmu.edu/afs/cs.cmu.edu/academic/class/15381-s06/www/DTs.pdf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09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http://www.cs.cmu.edu/afs/cs.cmu.edu/academic/class/15381-s06/www/DTs.pdf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44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http://www.cs.cmu.edu/afs/cs.cmu.edu/academic/class/15381-s06/www/DTs.pdf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2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https://christophm.github.io/interpretable-ml-book/logistic.html</a:t>
            </a:r>
            <a:endParaRPr lang="en-US" dirty="0"/>
          </a:p>
          <a:p>
            <a:r>
              <a:rPr lang="en-US" dirty="0">
                <a:hlinkClick r:id="rId4"/>
              </a:rPr>
              <a:t>https://www.stat.cmu.edu/~cshalizi/uADA/12/lectures/ch12.pdf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04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https://christophm.github.io/interpretable-ml-book/logistic.html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20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https://christophm.github.io/interpretable-ml-book/logistic.html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18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9CC8-9949-4C49-BCDB-48016A1B1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06D2B-8D02-DB4A-9FCB-13AC76CC1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74850-6F38-F64D-ADC3-00B6677FF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E623-7F97-FC4E-B366-F1CECBFB45B3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E9AB-14F7-3C46-9BB1-2936F80F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92C4E-A2C4-3049-AF9C-C39B7B5A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4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8838-C7BC-DB4D-AE67-10D779B21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CB57D-83AF-904B-9683-6F782607D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8EFE3-D1A0-9E49-A2F7-213D1E62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F939-5A73-9A42-979A-CD19A81B39D3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FB887-7686-3F4B-B76C-BBC889D4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505D7-BA48-AF4F-AD2A-C698CA62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6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B92831-2F67-E941-9776-06DB456E0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EDE82-D832-D64C-BFE8-9F1615A6A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6B9E2-B7B3-704F-A5D8-D5C82886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52E1-9461-F54C-B8EE-B27CA4761D65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0A435-46ED-9545-A924-99787781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3AB5A-325C-1B4E-8B2F-C8ABC41A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05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D65D-5D01-2F43-9E6D-F991D5313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1ADC-34C9-6D43-9CB0-1A8A2C6F6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98DEF-28C3-9C49-91FB-E982BF11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95CE-7EEC-2F4A-A7C3-8F80580CEB2B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93C9A-FCA3-6F4B-BDDD-341A898C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44F5D-2B3D-964A-9ECA-A2FBD6B2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1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1CF3-CD17-9742-855F-8B3737D7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09E8-95C0-F549-8FD5-6CDF890BC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45A63-DEC9-EB4A-8AE4-2045A957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ADD0-E849-EB43-9711-634901B09AD3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59C4D-E430-2240-9907-15119C40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7EB9C-94EF-E24D-AA2F-973B70BF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8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0048-D0EA-9046-A149-8E3D9D93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33D7-BB61-E941-947A-0B832E087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4C05-F440-5342-B9A2-5DACDFEF4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4153C-C6B4-C946-88B8-8ACCED63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824A-CCB3-674A-94F5-D833F559FF4E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54993-1492-2D41-8F04-6B9A3512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2D8E2-E7D3-9241-9822-9B92A1B8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6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C674-46D6-3443-9094-D170302F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87DB5-11D6-DF49-A70C-ADA586B64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868AC-524C-F14C-9738-B0D92693D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A1181-A8D3-824A-AF8B-9A21312E9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B58FC7-39CB-F245-82DF-24C9F102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8FAA4C-3DB4-1540-A5F6-2B0BF4DA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193D-C989-7F48-891C-1CCDD97637E1}" type="datetime1">
              <a:rPr lang="en-US" smtClean="0"/>
              <a:t>8/19/19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B9E34-DD1C-B649-B91F-D47155D3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AA2AD-9CB3-8049-A54D-B5E4F13C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C8D7-8570-394F-B8DB-6393BB37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F7C654-4E81-C242-A1AC-3C6C94CE3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A358-DCC7-0D43-A7A9-0AC39EC49974}" type="datetime1">
              <a:rPr lang="en-US" smtClean="0"/>
              <a:t>8/19/19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CD24F-00BC-824D-8F4E-C7C1AD345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D97CA-9417-4240-B887-E9E38054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2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167C61-B802-EF47-8984-061A4154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2E2A-0AD4-A145-B556-646E252F29D8}" type="datetime1">
              <a:rPr lang="en-US" smtClean="0"/>
              <a:t>8/19/19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B2EDEC-347D-DF4C-BAB7-C3646A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891A3-AC03-A240-A429-DF946BFE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FDA3-05E5-6349-944F-D708DB44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A796A-A539-4A40-ACA1-96643256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9A58C-F2A8-A740-A8AD-0FB37B6C2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64817-3D05-8E45-B9AE-BD09EF06A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6B83-CDD1-6D47-9914-0D40E4FD701D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5523-5442-3744-A686-D607841D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87FA0-C4F4-5E47-84DD-ABA3C73C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7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A28E-3E9C-B044-B542-A787932A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A3933-3B83-324C-8B9C-E80064727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220AC-2599-8141-901B-C05E060F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15033-5E9F-1647-A38F-02ECE0DDA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99CE-4E3B-674F-8C8E-693F202A9414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627A5-41AD-CB45-8C95-41C2D598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3EF53-AB29-A147-9341-AB21FDFB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0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97B67-DBA0-AB40-9349-2FF4B979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84AAD-2C68-E440-8AEC-E00456E9A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9243D-5ACD-714D-BD1D-2E2CA062B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83794-A4F7-6647-B9F3-ACF12AA7AC8D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782FA-AD73-8645-A43B-B72F63D0A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AD44-1F69-2245-871F-7F2F86D1F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3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io/fjFga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khalil.com/" TargetMode="Externa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://kylebooth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logistic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oelgarciajr84/creating-an-application-that-uses-speech-recognition-76117a396b7d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mnts.com/news/partnerships-acquisitions/2019/ups-invests-in-autonomous-driving-firm-tusimple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taltrends.com/computing/texas-holdem-libratus-ai-defeats-human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B569-14C7-1849-A6FC-622F1C92F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A4766-8CB3-E04D-9DE8-BE7E791B0B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Monday, Lecture 1</a:t>
            </a:r>
          </a:p>
          <a:p>
            <a:r>
              <a:rPr lang="en-US" dirty="0"/>
              <a:t>FASE ML Bootcamp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545D04-A322-DE45-ABF7-21431E9407D9}"/>
              </a:ext>
            </a:extLst>
          </p:cNvPr>
          <p:cNvSpPr/>
          <p:nvPr/>
        </p:nvSpPr>
        <p:spPr>
          <a:xfrm>
            <a:off x="3048000" y="47035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Based on material from Polo Chau, Tom Mitchell, Roni Rosenfeld, Martial Hebert, Hal </a:t>
            </a:r>
            <a:r>
              <a:rPr lang="en-US" dirty="0" err="1"/>
              <a:t>Daumé</a:t>
            </a:r>
            <a:r>
              <a:rPr lang="en-US" dirty="0"/>
              <a:t> III, David Sontag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85242-C1EC-D24E-A5B6-A1F5E98B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044" y="-256491"/>
            <a:ext cx="3019205" cy="45672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076F14-26E8-A249-8345-1AB63094E28C}"/>
              </a:ext>
            </a:extLst>
          </p:cNvPr>
          <p:cNvSpPr txBox="1"/>
          <p:nvPr/>
        </p:nvSpPr>
        <p:spPr>
          <a:xfrm>
            <a:off x="93242" y="537588"/>
            <a:ext cx="922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Course material at: 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https://git.io/fjFga</a:t>
            </a:r>
            <a:endParaRPr lang="en-US" sz="3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41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35D5D04-C4EE-014B-B62A-8FEABAFB0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712" y="490499"/>
            <a:ext cx="7814824" cy="5877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323EE6-71B3-314E-8506-E235625D9607}"/>
              </a:ext>
            </a:extLst>
          </p:cNvPr>
          <p:cNvSpPr txBox="1"/>
          <p:nvPr/>
        </p:nvSpPr>
        <p:spPr>
          <a:xfrm>
            <a:off x="4122399" y="6367501"/>
            <a:ext cx="355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Tom Mitchell, CMU 10-601 slides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89AD42-C2A8-2C42-9CF5-626E226E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D37192-A495-A845-BF17-6EFDD3F09D1C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CFD87-25FE-844F-8462-1B9E2FC70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368" y="0"/>
            <a:ext cx="2234832" cy="338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79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3866-10C4-704B-B0C8-43881BED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2BFE2-A2E3-E14B-BA0A-0B534D88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4787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Experience</a:t>
            </a:r>
          </a:p>
          <a:p>
            <a:r>
              <a:rPr lang="en-US" dirty="0"/>
              <a:t>Examples of the form </a:t>
            </a:r>
          </a:p>
          <a:p>
            <a:pPr marL="0" indent="0">
              <a:buNone/>
            </a:pPr>
            <a:r>
              <a:rPr lang="en-US" dirty="0"/>
              <a:t>  (input, correct output)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Task</a:t>
            </a:r>
          </a:p>
          <a:p>
            <a:r>
              <a:rPr lang="en-US" dirty="0"/>
              <a:t>Mapping from input to output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Performance</a:t>
            </a:r>
          </a:p>
          <a:p>
            <a:r>
              <a:rPr lang="en-US" dirty="0"/>
              <a:t>”Loss function” that measures error </a:t>
            </a:r>
            <a:r>
              <a:rPr lang="en-US" dirty="0" err="1"/>
              <a:t>w.r.t.</a:t>
            </a:r>
            <a:r>
              <a:rPr lang="en-US" dirty="0"/>
              <a:t> desired outcome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23EE6-71B3-314E-8506-E235625D9607}"/>
              </a:ext>
            </a:extLst>
          </p:cNvPr>
          <p:cNvSpPr txBox="1"/>
          <p:nvPr/>
        </p:nvSpPr>
        <p:spPr>
          <a:xfrm>
            <a:off x="7122936" y="5807631"/>
            <a:ext cx="355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Tom Mitchell, CMU 10-601 slides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23F93FE-200A-EB46-88E7-03A6A7063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4" t="22718" r="16560" b="11166"/>
          <a:stretch/>
        </p:blipFill>
        <p:spPr>
          <a:xfrm>
            <a:off x="5986074" y="1868461"/>
            <a:ext cx="5831174" cy="388562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93070-B8FD-404C-B056-931033A7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6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3866-10C4-704B-B0C8-43881BED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Choices in ML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2BFE2-A2E3-E14B-BA0A-0B534D88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4787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Experience</a:t>
            </a:r>
          </a:p>
          <a:p>
            <a:r>
              <a:rPr lang="en-US" dirty="0"/>
              <a:t>Examples of the form </a:t>
            </a:r>
          </a:p>
          <a:p>
            <a:pPr marL="0" indent="0">
              <a:buNone/>
            </a:pPr>
            <a:r>
              <a:rPr lang="en-US" dirty="0"/>
              <a:t>  (input, correct output)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Task</a:t>
            </a:r>
          </a:p>
          <a:p>
            <a:r>
              <a:rPr lang="en-US" dirty="0"/>
              <a:t>Mapping from input to output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Performance</a:t>
            </a:r>
          </a:p>
          <a:p>
            <a:r>
              <a:rPr lang="en-US" dirty="0"/>
              <a:t>”Loss function” that measures error </a:t>
            </a:r>
            <a:r>
              <a:rPr lang="en-US" dirty="0" err="1"/>
              <a:t>w.r.t.</a:t>
            </a:r>
            <a:r>
              <a:rPr lang="en-US" dirty="0"/>
              <a:t> desired outcome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A79F19-C368-FC41-9285-7033800954F7}"/>
              </a:ext>
            </a:extLst>
          </p:cNvPr>
          <p:cNvSpPr txBox="1">
            <a:spLocks/>
          </p:cNvSpPr>
          <p:nvPr/>
        </p:nvSpPr>
        <p:spPr>
          <a:xfrm>
            <a:off x="6205928" y="1735137"/>
            <a:ext cx="5456420" cy="45323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What historical examples do I have? What is a correct output?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Predict probability of default? Loan decision? Credit score?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Do I care more about minimizing False Positives? False negatives?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4FA25-7B57-3B40-96F5-BC14D33893BF}"/>
              </a:ext>
            </a:extLst>
          </p:cNvPr>
          <p:cNvSpPr txBox="1"/>
          <p:nvPr/>
        </p:nvSpPr>
        <p:spPr>
          <a:xfrm>
            <a:off x="7074911" y="1533236"/>
            <a:ext cx="3718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Loan Applications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97F7F2-F93F-404E-A10E-5D310B4B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07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1F0C-6CD0-FC4B-B93E-5416BB9F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0464D40-06F5-AE4C-AFC1-B0F02CD24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4" t="22718" r="16560" b="11166"/>
          <a:stretch/>
        </p:blipFill>
        <p:spPr>
          <a:xfrm>
            <a:off x="3180413" y="1690688"/>
            <a:ext cx="5831174" cy="388562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2E440A-748A-1644-95D0-806B2FDBC07D}"/>
              </a:ext>
            </a:extLst>
          </p:cNvPr>
          <p:cNvCxnSpPr/>
          <p:nvPr/>
        </p:nvCxnSpPr>
        <p:spPr>
          <a:xfrm flipV="1">
            <a:off x="6096000" y="1184223"/>
            <a:ext cx="2283502" cy="136410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350F56-F868-D049-9830-2F1D67E13C91}"/>
              </a:ext>
            </a:extLst>
          </p:cNvPr>
          <p:cNvSpPr txBox="1"/>
          <p:nvPr/>
        </p:nvSpPr>
        <p:spPr>
          <a:xfrm>
            <a:off x="5687899" y="162647"/>
            <a:ext cx="53832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The main algorithms (models)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Focus on Deep Neural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116A65-3293-DC42-BA91-BB7EABC90009}"/>
              </a:ext>
            </a:extLst>
          </p:cNvPr>
          <p:cNvCxnSpPr>
            <a:cxnSpLocks/>
          </p:cNvCxnSpPr>
          <p:nvPr/>
        </p:nvCxnSpPr>
        <p:spPr>
          <a:xfrm flipH="1">
            <a:off x="1956701" y="4501358"/>
            <a:ext cx="3617143" cy="53533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BFA879-1081-4043-9ADC-3CBB291F6822}"/>
              </a:ext>
            </a:extLst>
          </p:cNvPr>
          <p:cNvSpPr txBox="1"/>
          <p:nvPr/>
        </p:nvSpPr>
        <p:spPr>
          <a:xfrm>
            <a:off x="568001" y="4456955"/>
            <a:ext cx="18053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Tabular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Image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Sequence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F6B196-E8E9-1940-A319-DA0B41231DFB}"/>
              </a:ext>
            </a:extLst>
          </p:cNvPr>
          <p:cNvCxnSpPr>
            <a:cxnSpLocks/>
          </p:cNvCxnSpPr>
          <p:nvPr/>
        </p:nvCxnSpPr>
        <p:spPr>
          <a:xfrm flipH="1" flipV="1">
            <a:off x="6448269" y="3788216"/>
            <a:ext cx="3145436" cy="52145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206BF3-FCB9-0041-B247-AA4A4B8BD3D0}"/>
              </a:ext>
            </a:extLst>
          </p:cNvPr>
          <p:cNvSpPr txBox="1"/>
          <p:nvPr/>
        </p:nvSpPr>
        <p:spPr>
          <a:xfrm>
            <a:off x="9632048" y="3808860"/>
            <a:ext cx="23038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Classification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Regression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Clustering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E491CDC-1E4A-1147-8BD4-C30565435711}"/>
              </a:ext>
            </a:extLst>
          </p:cNvPr>
          <p:cNvCxnSpPr>
            <a:cxnSpLocks/>
          </p:cNvCxnSpPr>
          <p:nvPr/>
        </p:nvCxnSpPr>
        <p:spPr>
          <a:xfrm flipH="1" flipV="1">
            <a:off x="2248526" y="2835295"/>
            <a:ext cx="4980264" cy="21840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E5C40C-01D4-614E-82B2-140D1F1EB705}"/>
              </a:ext>
            </a:extLst>
          </p:cNvPr>
          <p:cNvSpPr txBox="1"/>
          <p:nvPr/>
        </p:nvSpPr>
        <p:spPr>
          <a:xfrm>
            <a:off x="191684" y="2358241"/>
            <a:ext cx="21836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Optimization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BBFCD22-1BD4-5040-BE55-3ED1DD14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59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ED77F-0A80-4E44-B2B6-E10ACA59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5E616-541D-E149-993C-947799849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979" y="37475"/>
            <a:ext cx="8174042" cy="64975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5E133-6ACE-E14D-974D-5136724B5785}"/>
              </a:ext>
            </a:extLst>
          </p:cNvPr>
          <p:cNvSpPr txBox="1"/>
          <p:nvPr/>
        </p:nvSpPr>
        <p:spPr>
          <a:xfrm>
            <a:off x="4159058" y="6451193"/>
            <a:ext cx="387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Polo Chau, Georgia Tech CSE 6242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61361-04CA-384E-8C65-52A15B1AF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59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F42BF-46A0-DF4E-BBCC-B84DED7D6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Three Elements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5E616-541D-E149-993C-947799849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6096" y="1521680"/>
            <a:ext cx="547402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5E133-6ACE-E14D-974D-5136724B5785}"/>
              </a:ext>
            </a:extLst>
          </p:cNvPr>
          <p:cNvSpPr txBox="1"/>
          <p:nvPr/>
        </p:nvSpPr>
        <p:spPr>
          <a:xfrm>
            <a:off x="7536170" y="5873018"/>
            <a:ext cx="387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Polo Chau, Georgia Tech CSE 6242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6E4904-D925-4145-A487-AA76A5E2F189}"/>
              </a:ext>
            </a:extLst>
          </p:cNvPr>
          <p:cNvSpPr txBox="1">
            <a:spLocks/>
          </p:cNvSpPr>
          <p:nvPr/>
        </p:nvSpPr>
        <p:spPr>
          <a:xfrm>
            <a:off x="838200" y="1810609"/>
            <a:ext cx="69117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b="1" dirty="0"/>
              <a:t>Data</a:t>
            </a:r>
            <a:r>
              <a:rPr lang="en-US" dirty="0"/>
              <a:t>: </a:t>
            </a:r>
            <a:r>
              <a:rPr lang="en-US" i="1" dirty="0"/>
              <a:t>S = {(x</a:t>
            </a:r>
            <a:r>
              <a:rPr lang="en-US" i="1" baseline="-25000" dirty="0"/>
              <a:t>i</a:t>
            </a:r>
            <a:r>
              <a:rPr lang="en-US" i="1" dirty="0"/>
              <a:t>,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i="1" dirty="0"/>
              <a:t>)}</a:t>
            </a:r>
            <a:r>
              <a:rPr lang="en-US" i="1" baseline="-25000" dirty="0" err="1"/>
              <a:t>i</a:t>
            </a:r>
            <a:r>
              <a:rPr lang="en-US" i="1" baseline="-25000" dirty="0"/>
              <a:t> = 1,…,n</a:t>
            </a:r>
          </a:p>
          <a:p>
            <a:pPr lvl="1"/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: data example with d attributes</a:t>
            </a:r>
          </a:p>
          <a:p>
            <a:pPr lvl="1"/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: label of example (what you care about)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Classification </a:t>
            </a:r>
            <a:r>
              <a:rPr lang="en-US" b="1" dirty="0"/>
              <a:t>model</a:t>
            </a:r>
            <a:r>
              <a:rPr lang="en-US" dirty="0"/>
              <a:t>: a function f</a:t>
            </a:r>
            <a:r>
              <a:rPr lang="en-US" baseline="-25000" dirty="0"/>
              <a:t>(</a:t>
            </a:r>
            <a:r>
              <a:rPr lang="en-US" baseline="-25000" dirty="0" err="1"/>
              <a:t>a,b,c</a:t>
            </a:r>
            <a:r>
              <a:rPr lang="en-US" baseline="-25000" dirty="0"/>
              <a:t>,…)</a:t>
            </a:r>
            <a:endParaRPr lang="en-US" dirty="0"/>
          </a:p>
          <a:p>
            <a:pPr lvl="1"/>
            <a:r>
              <a:rPr lang="en-US" dirty="0"/>
              <a:t>Maps from X to Y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a,b,c</a:t>
            </a:r>
            <a:r>
              <a:rPr lang="en-US" dirty="0"/>
              <a:t>,…) are the </a:t>
            </a:r>
            <a:r>
              <a:rPr lang="en-US" b="1" dirty="0"/>
              <a:t>parameters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Loss</a:t>
            </a:r>
            <a:r>
              <a:rPr lang="en-US" dirty="0"/>
              <a:t> function: L(y, f(x))</a:t>
            </a:r>
          </a:p>
          <a:p>
            <a:pPr lvl="1"/>
            <a:r>
              <a:rPr lang="en-US" dirty="0"/>
              <a:t>Penalizes the model’s mistakes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3EB077-F514-9B44-A36A-C888C30F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08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9DDD-3BFC-DC4F-BD5B-017D1612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93D07-ECC7-7940-AFB1-D0A72247F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570" y="119888"/>
            <a:ext cx="9207962" cy="66182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04D9A7-AE65-BC44-BF58-A2C3289B9073}"/>
              </a:ext>
            </a:extLst>
          </p:cNvPr>
          <p:cNvSpPr txBox="1"/>
          <p:nvPr/>
        </p:nvSpPr>
        <p:spPr>
          <a:xfrm>
            <a:off x="9163813" y="5929022"/>
            <a:ext cx="2668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Polo Chau</a:t>
            </a:r>
          </a:p>
          <a:p>
            <a:r>
              <a:rPr lang="en-US" dirty="0"/>
              <a:t>Georgia Tech CSE 6242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19335-8B4B-9640-9FAF-BEC7492E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45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FB45-3996-274C-9AE2-3BC85B77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What is a “</a:t>
            </a:r>
            <a:r>
              <a:rPr lang="en-US" b="1" dirty="0">
                <a:highlight>
                  <a:srgbClr val="03FFFF"/>
                </a:highlight>
              </a:rPr>
              <a:t>model</a:t>
            </a:r>
            <a:r>
              <a:rPr lang="en-US" b="1" dirty="0"/>
              <a:t>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539EB-586C-5B4D-88E6-CD586F043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useful approximation </a:t>
            </a:r>
            <a:r>
              <a:rPr lang="en-US" dirty="0"/>
              <a:t>of the world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Typically, there are </a:t>
            </a:r>
            <a:r>
              <a:rPr lang="en-US" b="1" dirty="0"/>
              <a:t>many reasonable models </a:t>
            </a:r>
            <a:r>
              <a:rPr lang="en-US" dirty="0"/>
              <a:t>for the same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Training</a:t>
            </a:r>
            <a:r>
              <a:rPr lang="en-US" dirty="0"/>
              <a:t> a model = finding appropriate values for (</a:t>
            </a:r>
            <a:r>
              <a:rPr lang="en-US" dirty="0" err="1"/>
              <a:t>a,b,c</a:t>
            </a:r>
            <a:r>
              <a:rPr lang="en-US" dirty="0"/>
              <a:t>,…)</a:t>
            </a:r>
          </a:p>
          <a:p>
            <a:pPr lvl="1"/>
            <a:r>
              <a:rPr lang="en-US" dirty="0"/>
              <a:t>An </a:t>
            </a:r>
            <a:r>
              <a:rPr lang="en-US" b="1" dirty="0"/>
              <a:t>optimization </a:t>
            </a:r>
            <a:r>
              <a:rPr lang="en-US" dirty="0"/>
              <a:t>problem</a:t>
            </a:r>
          </a:p>
          <a:p>
            <a:pPr lvl="1"/>
            <a:r>
              <a:rPr lang="en-US" dirty="0"/>
              <a:t>“appropriate” = </a:t>
            </a:r>
            <a:r>
              <a:rPr lang="en-US" b="1" dirty="0"/>
              <a:t>minimizes the Loss </a:t>
            </a:r>
            <a:r>
              <a:rPr lang="en-US" dirty="0"/>
              <a:t>function</a:t>
            </a:r>
          </a:p>
          <a:p>
            <a:pPr lvl="1"/>
            <a:r>
              <a:rPr lang="en-US" dirty="0"/>
              <a:t>We will focus on a common training algorithm later 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C86A5B-190A-2441-A4CC-E3CCA311F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17</a:t>
            </a:fld>
            <a:endParaRPr lang="en-US"/>
          </a:p>
        </p:txBody>
      </p:sp>
      <p:grpSp>
        <p:nvGrpSpPr>
          <p:cNvPr id="6" name="Google Shape;990;p74">
            <a:extLst>
              <a:ext uri="{FF2B5EF4-FFF2-40B4-BE49-F238E27FC236}">
                <a16:creationId xmlns:a16="http://schemas.microsoft.com/office/drawing/2014/main" id="{AAB6DA8C-DA1D-ED45-A7D8-28B6057F5F3D}"/>
              </a:ext>
            </a:extLst>
          </p:cNvPr>
          <p:cNvGrpSpPr/>
          <p:nvPr/>
        </p:nvGrpSpPr>
        <p:grpSpPr>
          <a:xfrm>
            <a:off x="7040860" y="0"/>
            <a:ext cx="4760616" cy="3121545"/>
            <a:chOff x="930136" y="896825"/>
            <a:chExt cx="6148839" cy="4031806"/>
          </a:xfrm>
        </p:grpSpPr>
        <p:sp>
          <p:nvSpPr>
            <p:cNvPr id="7" name="Google Shape;991;p74">
              <a:extLst>
                <a:ext uri="{FF2B5EF4-FFF2-40B4-BE49-F238E27FC236}">
                  <a16:creationId xmlns:a16="http://schemas.microsoft.com/office/drawing/2014/main" id="{A18D6167-37C7-7D4B-A33A-E2F78B4D1EC5}"/>
                </a:ext>
              </a:extLst>
            </p:cNvPr>
            <p:cNvSpPr txBox="1"/>
            <p:nvPr/>
          </p:nvSpPr>
          <p:spPr>
            <a:xfrm>
              <a:off x="930136" y="2047256"/>
              <a:ext cx="468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Consolas"/>
                  <a:ea typeface="Consolas"/>
                  <a:cs typeface="Consolas"/>
                  <a:sym typeface="Consolas"/>
                </a:rPr>
                <a:t>y</a:t>
              </a:r>
              <a:endParaRPr sz="30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" name="Google Shape;992;p74">
              <a:extLst>
                <a:ext uri="{FF2B5EF4-FFF2-40B4-BE49-F238E27FC236}">
                  <a16:creationId xmlns:a16="http://schemas.microsoft.com/office/drawing/2014/main" id="{6DBA9E91-4DB9-464B-B6FD-A948FDDC5A66}"/>
                </a:ext>
              </a:extLst>
            </p:cNvPr>
            <p:cNvSpPr/>
            <p:nvPr/>
          </p:nvSpPr>
          <p:spPr>
            <a:xfrm>
              <a:off x="3141550" y="30568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93;p74">
              <a:extLst>
                <a:ext uri="{FF2B5EF4-FFF2-40B4-BE49-F238E27FC236}">
                  <a16:creationId xmlns:a16="http://schemas.microsoft.com/office/drawing/2014/main" id="{0B68505A-6FD9-8C4F-9856-BEFFE438040E}"/>
                </a:ext>
              </a:extLst>
            </p:cNvPr>
            <p:cNvSpPr/>
            <p:nvPr/>
          </p:nvSpPr>
          <p:spPr>
            <a:xfrm>
              <a:off x="281432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94;p74">
              <a:extLst>
                <a:ext uri="{FF2B5EF4-FFF2-40B4-BE49-F238E27FC236}">
                  <a16:creationId xmlns:a16="http://schemas.microsoft.com/office/drawing/2014/main" id="{6B6122B3-1BFF-1246-80BD-9FE3B7B4A405}"/>
                </a:ext>
              </a:extLst>
            </p:cNvPr>
            <p:cNvSpPr/>
            <p:nvPr/>
          </p:nvSpPr>
          <p:spPr>
            <a:xfrm>
              <a:off x="3665875" y="2747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95;p74">
              <a:extLst>
                <a:ext uri="{FF2B5EF4-FFF2-40B4-BE49-F238E27FC236}">
                  <a16:creationId xmlns:a16="http://schemas.microsoft.com/office/drawing/2014/main" id="{8719122F-531D-FD44-BD8E-13D1EBF066AA}"/>
                </a:ext>
              </a:extLst>
            </p:cNvPr>
            <p:cNvSpPr/>
            <p:nvPr/>
          </p:nvSpPr>
          <p:spPr>
            <a:xfrm>
              <a:off x="3141550" y="18961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96;p74">
              <a:extLst>
                <a:ext uri="{FF2B5EF4-FFF2-40B4-BE49-F238E27FC236}">
                  <a16:creationId xmlns:a16="http://schemas.microsoft.com/office/drawing/2014/main" id="{B1DBA725-5F78-AD46-A117-F89FA7823AE3}"/>
                </a:ext>
              </a:extLst>
            </p:cNvPr>
            <p:cNvSpPr/>
            <p:nvPr/>
          </p:nvSpPr>
          <p:spPr>
            <a:xfrm>
              <a:off x="3842050" y="18336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97;p74">
              <a:extLst>
                <a:ext uri="{FF2B5EF4-FFF2-40B4-BE49-F238E27FC236}">
                  <a16:creationId xmlns:a16="http://schemas.microsoft.com/office/drawing/2014/main" id="{22E0E0B9-2BDE-E540-A293-13270EE22217}"/>
                </a:ext>
              </a:extLst>
            </p:cNvPr>
            <p:cNvSpPr/>
            <p:nvPr/>
          </p:nvSpPr>
          <p:spPr>
            <a:xfrm>
              <a:off x="3536225" y="2207050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98;p74">
              <a:extLst>
                <a:ext uri="{FF2B5EF4-FFF2-40B4-BE49-F238E27FC236}">
                  <a16:creationId xmlns:a16="http://schemas.microsoft.com/office/drawing/2014/main" id="{2507EA57-AB75-EB49-883F-66D7C992D0DB}"/>
                </a:ext>
              </a:extLst>
            </p:cNvPr>
            <p:cNvSpPr/>
            <p:nvPr/>
          </p:nvSpPr>
          <p:spPr>
            <a:xfrm>
              <a:off x="4454550" y="20685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99;p74">
              <a:extLst>
                <a:ext uri="{FF2B5EF4-FFF2-40B4-BE49-F238E27FC236}">
                  <a16:creationId xmlns:a16="http://schemas.microsoft.com/office/drawing/2014/main" id="{35AE3838-6907-394E-A202-58A665B4E970}"/>
                </a:ext>
              </a:extLst>
            </p:cNvPr>
            <p:cNvSpPr/>
            <p:nvPr/>
          </p:nvSpPr>
          <p:spPr>
            <a:xfrm>
              <a:off x="4272775" y="24542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00;p74">
              <a:extLst>
                <a:ext uri="{FF2B5EF4-FFF2-40B4-BE49-F238E27FC236}">
                  <a16:creationId xmlns:a16="http://schemas.microsoft.com/office/drawing/2014/main" id="{C4CBC16E-D36A-5F46-93B2-F3CC3BA851C6}"/>
                </a:ext>
              </a:extLst>
            </p:cNvPr>
            <p:cNvSpPr/>
            <p:nvPr/>
          </p:nvSpPr>
          <p:spPr>
            <a:xfrm>
              <a:off x="4076950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" name="Google Shape;1001;p74">
              <a:extLst>
                <a:ext uri="{FF2B5EF4-FFF2-40B4-BE49-F238E27FC236}">
                  <a16:creationId xmlns:a16="http://schemas.microsoft.com/office/drawing/2014/main" id="{5DA1BC5F-4795-D242-892A-CC70EFE5FA80}"/>
                </a:ext>
              </a:extLst>
            </p:cNvPr>
            <p:cNvCxnSpPr/>
            <p:nvPr/>
          </p:nvCxnSpPr>
          <p:spPr>
            <a:xfrm rot="10800000">
              <a:off x="1590775" y="1471181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1002;p74">
              <a:extLst>
                <a:ext uri="{FF2B5EF4-FFF2-40B4-BE49-F238E27FC236}">
                  <a16:creationId xmlns:a16="http://schemas.microsoft.com/office/drawing/2014/main" id="{B3205B76-EF43-7440-B54E-085238C55080}"/>
                </a:ext>
              </a:extLst>
            </p:cNvPr>
            <p:cNvCxnSpPr/>
            <p:nvPr/>
          </p:nvCxnSpPr>
          <p:spPr>
            <a:xfrm>
              <a:off x="1590775" y="3963281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1003;p74">
              <a:extLst>
                <a:ext uri="{FF2B5EF4-FFF2-40B4-BE49-F238E27FC236}">
                  <a16:creationId xmlns:a16="http://schemas.microsoft.com/office/drawing/2014/main" id="{016A2571-7B87-7A48-B626-4C4EA7B59D2F}"/>
                </a:ext>
              </a:extLst>
            </p:cNvPr>
            <p:cNvSpPr txBox="1"/>
            <p:nvPr/>
          </p:nvSpPr>
          <p:spPr>
            <a:xfrm>
              <a:off x="4338011" y="4072431"/>
              <a:ext cx="468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0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" name="Google Shape;1004;p74">
              <a:extLst>
                <a:ext uri="{FF2B5EF4-FFF2-40B4-BE49-F238E27FC236}">
                  <a16:creationId xmlns:a16="http://schemas.microsoft.com/office/drawing/2014/main" id="{5904EBCF-A40D-B142-B713-CC2641481016}"/>
                </a:ext>
              </a:extLst>
            </p:cNvPr>
            <p:cNvSpPr/>
            <p:nvPr/>
          </p:nvSpPr>
          <p:spPr>
            <a:xfrm>
              <a:off x="4954700" y="1392050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05;p74">
              <a:extLst>
                <a:ext uri="{FF2B5EF4-FFF2-40B4-BE49-F238E27FC236}">
                  <a16:creationId xmlns:a16="http://schemas.microsoft.com/office/drawing/2014/main" id="{0775F71E-8232-234D-87C0-9023F20FDE46}"/>
                </a:ext>
              </a:extLst>
            </p:cNvPr>
            <p:cNvSpPr/>
            <p:nvPr/>
          </p:nvSpPr>
          <p:spPr>
            <a:xfrm>
              <a:off x="4381750" y="15670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06;p74">
              <a:extLst>
                <a:ext uri="{FF2B5EF4-FFF2-40B4-BE49-F238E27FC236}">
                  <a16:creationId xmlns:a16="http://schemas.microsoft.com/office/drawing/2014/main" id="{9456BA9F-2838-6346-B0FF-B94A7B0F2534}"/>
                </a:ext>
              </a:extLst>
            </p:cNvPr>
            <p:cNvSpPr/>
            <p:nvPr/>
          </p:nvSpPr>
          <p:spPr>
            <a:xfrm>
              <a:off x="3376450" y="13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07;p74">
              <a:extLst>
                <a:ext uri="{FF2B5EF4-FFF2-40B4-BE49-F238E27FC236}">
                  <a16:creationId xmlns:a16="http://schemas.microsoft.com/office/drawing/2014/main" id="{198D7662-F74D-AB40-9446-0C5B72DEFDB5}"/>
                </a:ext>
              </a:extLst>
            </p:cNvPr>
            <p:cNvSpPr/>
            <p:nvPr/>
          </p:nvSpPr>
          <p:spPr>
            <a:xfrm>
              <a:off x="2598963" y="18336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08;p74">
              <a:extLst>
                <a:ext uri="{FF2B5EF4-FFF2-40B4-BE49-F238E27FC236}">
                  <a16:creationId xmlns:a16="http://schemas.microsoft.com/office/drawing/2014/main" id="{D883313F-A393-0549-BB19-9D76FF692055}"/>
                </a:ext>
              </a:extLst>
            </p:cNvPr>
            <p:cNvSpPr/>
            <p:nvPr/>
          </p:nvSpPr>
          <p:spPr>
            <a:xfrm>
              <a:off x="2465025" y="29825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9;p74">
              <a:extLst>
                <a:ext uri="{FF2B5EF4-FFF2-40B4-BE49-F238E27FC236}">
                  <a16:creationId xmlns:a16="http://schemas.microsoft.com/office/drawing/2014/main" id="{7859C25C-9CE5-6B42-A937-F379E805A659}"/>
                </a:ext>
              </a:extLst>
            </p:cNvPr>
            <p:cNvSpPr/>
            <p:nvPr/>
          </p:nvSpPr>
          <p:spPr>
            <a:xfrm>
              <a:off x="3842050" y="341632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0;p74">
              <a:extLst>
                <a:ext uri="{FF2B5EF4-FFF2-40B4-BE49-F238E27FC236}">
                  <a16:creationId xmlns:a16="http://schemas.microsoft.com/office/drawing/2014/main" id="{ABD2571D-4997-E64E-8B69-B9D5BB546AE1}"/>
                </a:ext>
              </a:extLst>
            </p:cNvPr>
            <p:cNvSpPr/>
            <p:nvPr/>
          </p:nvSpPr>
          <p:spPr>
            <a:xfrm>
              <a:off x="4272775" y="290930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11;p74">
              <a:extLst>
                <a:ext uri="{FF2B5EF4-FFF2-40B4-BE49-F238E27FC236}">
                  <a16:creationId xmlns:a16="http://schemas.microsoft.com/office/drawing/2014/main" id="{A3280B8F-AE0C-084C-9AEA-8EFC926ACF61}"/>
                </a:ext>
              </a:extLst>
            </p:cNvPr>
            <p:cNvSpPr/>
            <p:nvPr/>
          </p:nvSpPr>
          <p:spPr>
            <a:xfrm>
              <a:off x="4927225" y="30889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12;p74">
              <a:extLst>
                <a:ext uri="{FF2B5EF4-FFF2-40B4-BE49-F238E27FC236}">
                  <a16:creationId xmlns:a16="http://schemas.microsoft.com/office/drawing/2014/main" id="{A51B06D9-9507-4E4B-80F8-81C046BFA021}"/>
                </a:ext>
              </a:extLst>
            </p:cNvPr>
            <p:cNvSpPr/>
            <p:nvPr/>
          </p:nvSpPr>
          <p:spPr>
            <a:xfrm>
              <a:off x="4806000" y="252065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3;p74">
              <a:extLst>
                <a:ext uri="{FF2B5EF4-FFF2-40B4-BE49-F238E27FC236}">
                  <a16:creationId xmlns:a16="http://schemas.microsoft.com/office/drawing/2014/main" id="{F77A12AA-E8B3-6B40-80AF-841AB5F61585}"/>
                </a:ext>
              </a:extLst>
            </p:cNvPr>
            <p:cNvSpPr/>
            <p:nvPr/>
          </p:nvSpPr>
          <p:spPr>
            <a:xfrm>
              <a:off x="5339225" y="245430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14;p74">
              <a:extLst>
                <a:ext uri="{FF2B5EF4-FFF2-40B4-BE49-F238E27FC236}">
                  <a16:creationId xmlns:a16="http://schemas.microsoft.com/office/drawing/2014/main" id="{59F1DDC5-FBC8-024E-A9B7-0D6BEA99B9DC}"/>
                </a:ext>
              </a:extLst>
            </p:cNvPr>
            <p:cNvSpPr/>
            <p:nvPr/>
          </p:nvSpPr>
          <p:spPr>
            <a:xfrm>
              <a:off x="4954700" y="195635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15;p74">
              <a:extLst>
                <a:ext uri="{FF2B5EF4-FFF2-40B4-BE49-F238E27FC236}">
                  <a16:creationId xmlns:a16="http://schemas.microsoft.com/office/drawing/2014/main" id="{52928EF2-CB50-F540-B67A-ECDE4483B51B}"/>
                </a:ext>
              </a:extLst>
            </p:cNvPr>
            <p:cNvSpPr/>
            <p:nvPr/>
          </p:nvSpPr>
          <p:spPr>
            <a:xfrm>
              <a:off x="5767550" y="206852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16;p74">
              <a:extLst>
                <a:ext uri="{FF2B5EF4-FFF2-40B4-BE49-F238E27FC236}">
                  <a16:creationId xmlns:a16="http://schemas.microsoft.com/office/drawing/2014/main" id="{5E15379A-07A8-7340-83C1-5F6E03A0B410}"/>
                </a:ext>
              </a:extLst>
            </p:cNvPr>
            <p:cNvSpPr/>
            <p:nvPr/>
          </p:nvSpPr>
          <p:spPr>
            <a:xfrm>
              <a:off x="5581675" y="2976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17;p74">
              <a:extLst>
                <a:ext uri="{FF2B5EF4-FFF2-40B4-BE49-F238E27FC236}">
                  <a16:creationId xmlns:a16="http://schemas.microsoft.com/office/drawing/2014/main" id="{A05966A2-4CEB-2641-AAF5-A67AAEF739CD}"/>
                </a:ext>
              </a:extLst>
            </p:cNvPr>
            <p:cNvSpPr/>
            <p:nvPr/>
          </p:nvSpPr>
          <p:spPr>
            <a:xfrm>
              <a:off x="5458800" y="162695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18;p74">
              <a:extLst>
                <a:ext uri="{FF2B5EF4-FFF2-40B4-BE49-F238E27FC236}">
                  <a16:creationId xmlns:a16="http://schemas.microsoft.com/office/drawing/2014/main" id="{994602E4-275B-0249-A5A0-64943C1DA758}"/>
                </a:ext>
              </a:extLst>
            </p:cNvPr>
            <p:cNvSpPr/>
            <p:nvPr/>
          </p:nvSpPr>
          <p:spPr>
            <a:xfrm>
              <a:off x="5872450" y="258942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19;p74">
              <a:extLst>
                <a:ext uri="{FF2B5EF4-FFF2-40B4-BE49-F238E27FC236}">
                  <a16:creationId xmlns:a16="http://schemas.microsoft.com/office/drawing/2014/main" id="{ECDA3AB5-0388-BD4D-B73D-41221ACC9369}"/>
                </a:ext>
              </a:extLst>
            </p:cNvPr>
            <p:cNvSpPr/>
            <p:nvPr/>
          </p:nvSpPr>
          <p:spPr>
            <a:xfrm>
              <a:off x="3218225" y="352917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20;p74">
              <a:extLst>
                <a:ext uri="{FF2B5EF4-FFF2-40B4-BE49-F238E27FC236}">
                  <a16:creationId xmlns:a16="http://schemas.microsoft.com/office/drawing/2014/main" id="{2AC020B5-B378-D54B-A731-51746CBD1B2E}"/>
                </a:ext>
              </a:extLst>
            </p:cNvPr>
            <p:cNvSpPr/>
            <p:nvPr/>
          </p:nvSpPr>
          <p:spPr>
            <a:xfrm>
              <a:off x="4927225" y="10273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21;p74">
              <a:extLst>
                <a:ext uri="{FF2B5EF4-FFF2-40B4-BE49-F238E27FC236}">
                  <a16:creationId xmlns:a16="http://schemas.microsoft.com/office/drawing/2014/main" id="{50AD1F61-048B-3B4E-B7D7-FE2DF3C9FA14}"/>
                </a:ext>
              </a:extLst>
            </p:cNvPr>
            <p:cNvSpPr/>
            <p:nvPr/>
          </p:nvSpPr>
          <p:spPr>
            <a:xfrm>
              <a:off x="5458800" y="107846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" name="Google Shape;1022;p74">
              <a:extLst>
                <a:ext uri="{FF2B5EF4-FFF2-40B4-BE49-F238E27FC236}">
                  <a16:creationId xmlns:a16="http://schemas.microsoft.com/office/drawing/2014/main" id="{6BAFDCEF-0BCD-FD49-859C-EAC9DB8435B9}"/>
                </a:ext>
              </a:extLst>
            </p:cNvPr>
            <p:cNvCxnSpPr/>
            <p:nvPr/>
          </p:nvCxnSpPr>
          <p:spPr>
            <a:xfrm rot="10800000" flipH="1">
              <a:off x="2017825" y="896825"/>
              <a:ext cx="4312800" cy="27432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1023;p74">
              <a:extLst>
                <a:ext uri="{FF2B5EF4-FFF2-40B4-BE49-F238E27FC236}">
                  <a16:creationId xmlns:a16="http://schemas.microsoft.com/office/drawing/2014/main" id="{2D3A7BE1-66D3-1B4F-95B0-B85202E8A24C}"/>
                </a:ext>
              </a:extLst>
            </p:cNvPr>
            <p:cNvCxnSpPr/>
            <p:nvPr/>
          </p:nvCxnSpPr>
          <p:spPr>
            <a:xfrm rot="10800000">
              <a:off x="2110212" y="2921913"/>
              <a:ext cx="263700" cy="382500"/>
            </a:xfrm>
            <a:prstGeom prst="straightConnector1">
              <a:avLst/>
            </a:prstGeom>
            <a:noFill/>
            <a:ln w="38100" cap="flat" cmpd="sng">
              <a:solidFill>
                <a:srgbClr val="99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" name="Google Shape;1024;p74">
              <a:extLst>
                <a:ext uri="{FF2B5EF4-FFF2-40B4-BE49-F238E27FC236}">
                  <a16:creationId xmlns:a16="http://schemas.microsoft.com/office/drawing/2014/main" id="{9461C794-48F0-B443-A217-C362BCCB6CD0}"/>
                </a:ext>
              </a:extLst>
            </p:cNvPr>
            <p:cNvCxnSpPr/>
            <p:nvPr/>
          </p:nvCxnSpPr>
          <p:spPr>
            <a:xfrm>
              <a:off x="2444025" y="3448775"/>
              <a:ext cx="276900" cy="3957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92531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3BE46-B3EB-8348-9313-E5E57A28F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E3CAF-B500-2642-A089-DCA7266BB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How unhappy you would be if your model </a:t>
            </a:r>
            <a:r>
              <a:rPr lang="en-US" b="1" dirty="0"/>
              <a:t>f(.) </a:t>
            </a:r>
            <a:r>
              <a:rPr lang="en-US" dirty="0"/>
              <a:t>predict label </a:t>
            </a:r>
            <a:r>
              <a:rPr lang="en-US" b="1" dirty="0"/>
              <a:t>y’</a:t>
            </a:r>
            <a:r>
              <a:rPr lang="en-US" dirty="0"/>
              <a:t> on input </a:t>
            </a:r>
            <a:r>
              <a:rPr lang="en-US" b="1" dirty="0"/>
              <a:t>x</a:t>
            </a:r>
            <a:r>
              <a:rPr lang="en-US" dirty="0"/>
              <a:t> when </a:t>
            </a:r>
            <a:r>
              <a:rPr lang="en-US" b="1" dirty="0"/>
              <a:t>y</a:t>
            </a:r>
            <a:r>
              <a:rPr lang="en-US" dirty="0"/>
              <a:t> is the correct output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L</a:t>
            </a:r>
            <a:r>
              <a:rPr lang="en-US" b="1" baseline="-25000" dirty="0"/>
              <a:t>0-1</a:t>
            </a:r>
            <a:r>
              <a:rPr lang="en-US" b="1" dirty="0"/>
              <a:t>(y, f(x)) </a:t>
            </a:r>
            <a:r>
              <a:rPr lang="en-US" dirty="0"/>
              <a:t>= 1 		if:  </a:t>
            </a:r>
            <a:r>
              <a:rPr lang="en-US" b="1" dirty="0"/>
              <a:t>y ≠ f(x)</a:t>
            </a:r>
          </a:p>
          <a:p>
            <a:pPr marL="0" indent="0">
              <a:buNone/>
            </a:pPr>
            <a:r>
              <a:rPr lang="en-US" dirty="0"/>
              <a:t>		     0 		otherwise</a:t>
            </a:r>
          </a:p>
          <a:p>
            <a:pPr lvl="1"/>
            <a:endParaRPr lang="en-US" dirty="0"/>
          </a:p>
          <a:p>
            <a:r>
              <a:rPr lang="en-US" b="1" dirty="0"/>
              <a:t>0-1 loss</a:t>
            </a:r>
            <a:r>
              <a:rPr lang="en-US" dirty="0"/>
              <a:t> function: intuitive but hard to optimize = train</a:t>
            </a:r>
          </a:p>
          <a:p>
            <a:endParaRPr lang="en-US" dirty="0"/>
          </a:p>
          <a:p>
            <a:r>
              <a:rPr lang="en-US" dirty="0"/>
              <a:t>In practice, we use </a:t>
            </a:r>
            <a:r>
              <a:rPr lang="en-US" b="1" dirty="0"/>
              <a:t>approximations</a:t>
            </a:r>
            <a:r>
              <a:rPr lang="en-US" dirty="0"/>
              <a:t> of the 0-1 loss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44171-7A05-0E4F-B14A-3D9D4A05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C159D-43B1-7E44-BB2E-85F5354E0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651" y="2395536"/>
            <a:ext cx="2403761" cy="229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44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32E8-A56E-C84B-ADAB-54FBF77E5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65" y="136912"/>
            <a:ext cx="10515600" cy="1325563"/>
          </a:xfrm>
        </p:spPr>
        <p:txBody>
          <a:bodyPr/>
          <a:lstStyle/>
          <a:p>
            <a:r>
              <a:rPr lang="en-US" b="1" dirty="0"/>
              <a:t>Why should this work at all?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369231-B112-0D46-9B7A-F8B73DDED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6965" y="1983075"/>
            <a:ext cx="5181600" cy="4351338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With a </a:t>
            </a:r>
            <a:r>
              <a:rPr lang="en-US" b="1" dirty="0">
                <a:solidFill>
                  <a:schemeClr val="accent1"/>
                </a:solidFill>
              </a:rPr>
              <a:t>sufficient amount of “similar” data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an </a:t>
            </a:r>
            <a:r>
              <a:rPr lang="en-US" b="1" dirty="0">
                <a:solidFill>
                  <a:schemeClr val="accent6"/>
                </a:solidFill>
              </a:rPr>
              <a:t>expressive model class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Minimizing the loss function on the training data yields a highly </a:t>
            </a:r>
            <a:r>
              <a:rPr lang="en-US" dirty="0">
                <a:solidFill>
                  <a:srgbClr val="C00000"/>
                </a:solidFill>
              </a:rPr>
              <a:t>accurate model on </a:t>
            </a:r>
            <a:r>
              <a:rPr lang="en-US" b="1" dirty="0">
                <a:solidFill>
                  <a:srgbClr val="C00000"/>
                </a:solidFill>
              </a:rPr>
              <a:t>unseen test data</a:t>
            </a:r>
            <a:r>
              <a:rPr lang="en-US" dirty="0"/>
              <a:t>, with high probability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AC4448-88C7-C042-8EA0-A66A3A5F2547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6193437" y="1983075"/>
            <a:ext cx="55501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b="1" dirty="0"/>
              <a:t>Data</a:t>
            </a:r>
            <a:r>
              <a:rPr lang="en-US" dirty="0"/>
              <a:t>: </a:t>
            </a:r>
            <a:r>
              <a:rPr lang="en-US" i="1" dirty="0"/>
              <a:t>S = {(x</a:t>
            </a:r>
            <a:r>
              <a:rPr lang="en-US" i="1" baseline="-25000" dirty="0"/>
              <a:t>i</a:t>
            </a:r>
            <a:r>
              <a:rPr lang="en-US" i="1" dirty="0"/>
              <a:t>,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i="1" dirty="0"/>
              <a:t>)}</a:t>
            </a:r>
            <a:r>
              <a:rPr lang="en-US" i="1" baseline="-25000" dirty="0" err="1"/>
              <a:t>i</a:t>
            </a:r>
            <a:r>
              <a:rPr lang="en-US" i="1" baseline="-25000" dirty="0"/>
              <a:t> = 1,…,n</a:t>
            </a:r>
          </a:p>
          <a:p>
            <a:pPr lvl="1"/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: data example with d attributes</a:t>
            </a:r>
          </a:p>
          <a:p>
            <a:pPr lvl="1"/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: label of example (what you care about)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Classification </a:t>
            </a:r>
            <a:r>
              <a:rPr lang="en-US" b="1" dirty="0"/>
              <a:t>model</a:t>
            </a:r>
            <a:r>
              <a:rPr lang="en-US" dirty="0"/>
              <a:t>: a function f</a:t>
            </a:r>
            <a:r>
              <a:rPr lang="en-US" baseline="-25000" dirty="0"/>
              <a:t>(</a:t>
            </a:r>
            <a:r>
              <a:rPr lang="en-US" baseline="-25000" dirty="0" err="1"/>
              <a:t>a,b,c</a:t>
            </a:r>
            <a:r>
              <a:rPr lang="en-US" baseline="-25000" dirty="0"/>
              <a:t>,…)</a:t>
            </a:r>
            <a:endParaRPr lang="en-US" dirty="0"/>
          </a:p>
          <a:p>
            <a:pPr lvl="1"/>
            <a:r>
              <a:rPr lang="en-US" dirty="0"/>
              <a:t>Maps from X to Y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a,b,c</a:t>
            </a:r>
            <a:r>
              <a:rPr lang="en-US" dirty="0"/>
              <a:t>,…) are the </a:t>
            </a:r>
            <a:r>
              <a:rPr lang="en-US" b="1" dirty="0"/>
              <a:t>parameters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Loss</a:t>
            </a:r>
            <a:r>
              <a:rPr lang="en-US" dirty="0"/>
              <a:t> function: </a:t>
            </a:r>
            <a:r>
              <a:rPr lang="en-US" b="1" dirty="0"/>
              <a:t>L(y, f(x))</a:t>
            </a:r>
          </a:p>
          <a:p>
            <a:pPr lvl="1"/>
            <a:r>
              <a:rPr lang="en-US" dirty="0"/>
              <a:t>Penalizes the model’s mistakes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9E96A6-8B1A-7E48-8FB2-CC79D05D9C5A}"/>
              </a:ext>
            </a:extLst>
          </p:cNvPr>
          <p:cNvSpPr/>
          <p:nvPr/>
        </p:nvSpPr>
        <p:spPr>
          <a:xfrm>
            <a:off x="319815" y="1398300"/>
            <a:ext cx="62183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The main theoretical basis of ML: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8F3CB2-32F3-7444-A175-BFC5FE50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2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E86A-741A-B842-91CB-1B732C389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325563"/>
          </a:xfrm>
        </p:spPr>
        <p:txBody>
          <a:bodyPr/>
          <a:lstStyle/>
          <a:p>
            <a:r>
              <a:rPr lang="en-US" dirty="0"/>
              <a:t>A bit about myself…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DAFB-BA8D-F44B-B721-A2AC115C6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900"/>
            <a:ext cx="10515600" cy="4796848"/>
          </a:xfrm>
        </p:spPr>
        <p:txBody>
          <a:bodyPr>
            <a:normAutofit/>
          </a:bodyPr>
          <a:lstStyle/>
          <a:p>
            <a:r>
              <a:rPr lang="en-US" dirty="0"/>
              <a:t>Joining </a:t>
            </a:r>
            <a:r>
              <a:rPr lang="en-US" b="1" dirty="0" err="1">
                <a:solidFill>
                  <a:schemeClr val="accent1"/>
                </a:solidFill>
              </a:rPr>
              <a:t>UofT</a:t>
            </a:r>
            <a:r>
              <a:rPr lang="en-US" b="1" dirty="0">
                <a:solidFill>
                  <a:schemeClr val="accent1"/>
                </a:solidFill>
              </a:rPr>
              <a:t> MIE </a:t>
            </a:r>
            <a:r>
              <a:rPr lang="en-US" dirty="0"/>
              <a:t>starting July 2020!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IVADO Postdoc at Polytechnique Montreal</a:t>
            </a:r>
          </a:p>
          <a:p>
            <a:endParaRPr lang="en-US" dirty="0"/>
          </a:p>
          <a:p>
            <a:r>
              <a:rPr lang="en-US" dirty="0"/>
              <a:t>PhD in Computational Science &amp; Engineering, 2019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Research Interests</a:t>
            </a:r>
          </a:p>
          <a:p>
            <a:pPr lvl="1"/>
            <a:r>
              <a:rPr lang="en-US" dirty="0"/>
              <a:t>Machine Learning for Discrete Optimization and Operations Research</a:t>
            </a:r>
          </a:p>
          <a:p>
            <a:pPr lvl="1"/>
            <a:r>
              <a:rPr lang="en-US" dirty="0"/>
              <a:t>Principled Optimization Methods for ML</a:t>
            </a:r>
          </a:p>
          <a:p>
            <a:pPr lvl="1"/>
            <a:r>
              <a:rPr lang="en-US" dirty="0"/>
              <a:t>Climate Change &amp; Sustainability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EDE12-B3B3-1841-83B1-3CBF0E25B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097" y="3386287"/>
            <a:ext cx="2391287" cy="1011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1E962A-D819-124B-9A2C-221FBD3D1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1" t="9163" r="8613" b="11121"/>
          <a:stretch/>
        </p:blipFill>
        <p:spPr>
          <a:xfrm>
            <a:off x="10656111" y="2323468"/>
            <a:ext cx="998244" cy="1011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A737C4-C0EF-8942-96C9-CFDB2EFBA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130" y="2423572"/>
            <a:ext cx="2219934" cy="843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AFB0F6-021B-E540-849E-2237B5EEAB70}"/>
              </a:ext>
            </a:extLst>
          </p:cNvPr>
          <p:cNvSpPr txBox="1"/>
          <p:nvPr/>
        </p:nvSpPr>
        <p:spPr>
          <a:xfrm>
            <a:off x="1111718" y="3040316"/>
            <a:ext cx="7727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Canada Excellence Chair in Data Science for Real-Time Decision-Making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BDECB0-7BFF-F24C-AD6F-914DE8CA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547-A360-3A42-AE65-40F809A0864E}"/>
              </a:ext>
            </a:extLst>
          </p:cNvPr>
          <p:cNvSpPr txBox="1"/>
          <p:nvPr/>
        </p:nvSpPr>
        <p:spPr>
          <a:xfrm>
            <a:off x="9345715" y="552995"/>
            <a:ext cx="2550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ekhalil.com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581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E5A7C5-4432-804F-AEDE-549F5C2B1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911" y="1825625"/>
            <a:ext cx="5766162" cy="3840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1133F-7D04-9E46-BFD3-18B948178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Trees: To play </a:t>
            </a:r>
            <a:r>
              <a:rPr lang="en-US" dirty="0">
                <a:solidFill>
                  <a:srgbClr val="00B050"/>
                </a:solidFill>
              </a:rPr>
              <a:t>tennis</a:t>
            </a:r>
            <a:r>
              <a:rPr lang="en-US" dirty="0"/>
              <a:t> or not 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F19EB-C0F5-F944-9803-6DF0FC45B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7158" cy="4351338"/>
          </a:xfrm>
        </p:spPr>
        <p:txBody>
          <a:bodyPr/>
          <a:lstStyle/>
          <a:p>
            <a:r>
              <a:rPr lang="en-US" b="1" dirty="0"/>
              <a:t>Data</a:t>
            </a:r>
            <a:r>
              <a:rPr lang="en-US" dirty="0"/>
              <a:t>: attributes describing the weather; (sunny? humidity level, …)</a:t>
            </a:r>
          </a:p>
          <a:p>
            <a:r>
              <a:rPr lang="en-US" b="1" dirty="0"/>
              <a:t>Target</a:t>
            </a:r>
            <a:r>
              <a:rPr lang="en-US" dirty="0"/>
              <a:t>: 1 if it’s good to </a:t>
            </a:r>
            <a:r>
              <a:rPr lang="en-US" b="1" dirty="0"/>
              <a:t>Play</a:t>
            </a:r>
            <a:r>
              <a:rPr lang="en-US" dirty="0"/>
              <a:t>, 0 otherwise</a:t>
            </a:r>
          </a:p>
          <a:p>
            <a:endParaRPr lang="en-US" dirty="0"/>
          </a:p>
          <a:p>
            <a:r>
              <a:rPr lang="en-US" b="1" dirty="0"/>
              <a:t>Model: </a:t>
            </a:r>
            <a:r>
              <a:rPr lang="en-US" dirty="0" err="1"/>
              <a:t>f</a:t>
            </a:r>
            <a:r>
              <a:rPr lang="en-US" baseline="-25000" dirty="0" err="1"/>
              <a:t>T</a:t>
            </a:r>
            <a:r>
              <a:rPr lang="en-US" dirty="0"/>
              <a:t>(x) </a:t>
            </a:r>
            <a:endParaRPr lang="en-US" b="1" dirty="0"/>
          </a:p>
          <a:p>
            <a:r>
              <a:rPr lang="en-US" b="1" dirty="0"/>
              <a:t>Model parameters</a:t>
            </a:r>
            <a:r>
              <a:rPr lang="en-US" dirty="0"/>
              <a:t>: T, the tree structure (and size)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8AACA-A8F1-204F-86FB-41E9D794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96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3BB3F0-6095-3248-9614-57914883E5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621436" y="68089"/>
            <a:ext cx="8949128" cy="672182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A10F82-B9C1-4747-BB2E-D3E721C52E71}"/>
              </a:ext>
            </a:extLst>
          </p:cNvPr>
          <p:cNvSpPr txBox="1"/>
          <p:nvPr/>
        </p:nvSpPr>
        <p:spPr>
          <a:xfrm>
            <a:off x="4560964" y="6307732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Martial Hebert, CMU 15-381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959DA-0D65-5549-BE98-DDBC85A7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9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0A19-F899-8D4B-BEE6-032E12478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Training (fitting) a Decision Tree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95407AF-1C6D-AB44-8936-5E3982214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6507" y="1139252"/>
            <a:ext cx="6998985" cy="542745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191D00-6DFC-3F45-A249-34B779DAB480}"/>
              </a:ext>
            </a:extLst>
          </p:cNvPr>
          <p:cNvSpPr txBox="1"/>
          <p:nvPr/>
        </p:nvSpPr>
        <p:spPr>
          <a:xfrm>
            <a:off x="8939611" y="6382041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Martial Hebert, CMU 15-381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85F2486-A5D3-8243-87FC-F1C75803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67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0A19-F899-8D4B-BEE6-032E12478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Training (fitting) a Decision Tree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158B36-37EA-B046-8512-F567A95ED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6240" y="1049278"/>
            <a:ext cx="8039519" cy="5637350"/>
          </a:xfrm>
        </p:spPr>
      </p:pic>
      <p:sp>
        <p:nvSpPr>
          <p:cNvPr id="8" name="Cloud Callout 7">
            <a:extLst>
              <a:ext uri="{FF2B5EF4-FFF2-40B4-BE49-F238E27FC236}">
                <a16:creationId xmlns:a16="http://schemas.microsoft.com/office/drawing/2014/main" id="{677AB3D8-3867-B841-8754-77D0DE40DA4E}"/>
              </a:ext>
            </a:extLst>
          </p:cNvPr>
          <p:cNvSpPr/>
          <p:nvPr/>
        </p:nvSpPr>
        <p:spPr>
          <a:xfrm>
            <a:off x="97435" y="2237011"/>
            <a:ext cx="2885608" cy="1769084"/>
          </a:xfrm>
          <a:prstGeom prst="cloudCallout">
            <a:avLst>
              <a:gd name="adj1" fmla="val 40960"/>
              <a:gd name="adj2" fmla="val 68382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These splits are great because the nodes are “</a:t>
            </a:r>
            <a:r>
              <a:rPr lang="en-US" b="1" dirty="0"/>
              <a:t>pure</a:t>
            </a:r>
            <a:r>
              <a:rPr lang="en-US" dirty="0"/>
              <a:t>”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8066EA12-C5E6-2E42-BD3A-C32A93C97E18}"/>
              </a:ext>
            </a:extLst>
          </p:cNvPr>
          <p:cNvSpPr/>
          <p:nvPr/>
        </p:nvSpPr>
        <p:spPr>
          <a:xfrm>
            <a:off x="9064052" y="2237011"/>
            <a:ext cx="2885608" cy="1769084"/>
          </a:xfrm>
          <a:prstGeom prst="cloudCallout">
            <a:avLst>
              <a:gd name="adj1" fmla="val -19819"/>
              <a:gd name="adj2" fmla="val 69229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These splits are bad because the nodes have a </a:t>
            </a:r>
            <a:r>
              <a:rPr lang="en-US" b="1" dirty="0"/>
              <a:t>mix</a:t>
            </a:r>
            <a:r>
              <a:rPr lang="en-US" dirty="0"/>
              <a:t> of samples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5CDE7-B68C-B845-9C50-B8F8374664F5}"/>
              </a:ext>
            </a:extLst>
          </p:cNvPr>
          <p:cNvSpPr txBox="1"/>
          <p:nvPr/>
        </p:nvSpPr>
        <p:spPr>
          <a:xfrm>
            <a:off x="8879589" y="6317296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Martial Hebert, CMU 15-381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8942804-2DF7-B54E-A9B3-73C5CFF37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67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0090B-D0AB-9E4F-A968-B1EF82978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02" y="0"/>
            <a:ext cx="8650395" cy="65141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0F165F-1109-1D42-9FFE-0D22285857B2}"/>
              </a:ext>
            </a:extLst>
          </p:cNvPr>
          <p:cNvSpPr txBox="1"/>
          <p:nvPr/>
        </p:nvSpPr>
        <p:spPr>
          <a:xfrm>
            <a:off x="4159058" y="6514106"/>
            <a:ext cx="387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Polo Chau, Georgia Tech CSE 6242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9981F-5EE3-1242-94C9-681975F2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12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BF44-E7C4-5243-896A-285F741A0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(=fitting) a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AD4C7-04ED-4948-AE3C-FF299F65F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the </a:t>
            </a:r>
            <a:r>
              <a:rPr lang="en-US" b="1" dirty="0">
                <a:solidFill>
                  <a:schemeClr val="accent5"/>
                </a:solidFill>
              </a:rPr>
              <a:t>best attribute </a:t>
            </a:r>
            <a:r>
              <a:rPr lang="en-US" dirty="0"/>
              <a:t>to split 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the </a:t>
            </a:r>
            <a:r>
              <a:rPr lang="en-US" b="1" dirty="0">
                <a:solidFill>
                  <a:srgbClr val="7030A0"/>
                </a:solidFill>
              </a:rPr>
              <a:t>best split </a:t>
            </a:r>
            <a:r>
              <a:rPr lang="en-US" dirty="0"/>
              <a:t>on the chosen attribute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1 &amp; 2 until </a:t>
            </a:r>
            <a:r>
              <a:rPr lang="en-US" b="1" dirty="0"/>
              <a:t>stopping criterion </a:t>
            </a:r>
            <a:r>
              <a:rPr lang="en-US" dirty="0"/>
              <a:t>is met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Common </a:t>
            </a:r>
            <a:r>
              <a:rPr lang="en-US" b="1" dirty="0"/>
              <a:t>stopping criteria</a:t>
            </a:r>
            <a:r>
              <a:rPr lang="en-US" dirty="0"/>
              <a:t>:</a:t>
            </a:r>
          </a:p>
          <a:p>
            <a:r>
              <a:rPr lang="en-US" dirty="0"/>
              <a:t>Node contains very few data points</a:t>
            </a:r>
          </a:p>
          <a:p>
            <a:r>
              <a:rPr lang="en-US" dirty="0"/>
              <a:t>Node is pure: most training data in node have same label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17CB935-1AEA-1D49-913E-40FFE1B27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50" r="51429" b="10921"/>
          <a:stretch/>
        </p:blipFill>
        <p:spPr>
          <a:xfrm>
            <a:off x="8731875" y="1690688"/>
            <a:ext cx="2998624" cy="309654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7863F-BFE7-0248-90ED-9D94EE60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5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206E-5B3A-1142-AFFD-A15349D6E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3301D-3B77-A94E-915B-0ED70245E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6162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Advantages</a:t>
            </a:r>
          </a:p>
          <a:p>
            <a:pPr lvl="1"/>
            <a:r>
              <a:rPr lang="en-US" dirty="0"/>
              <a:t>Simple interpretation</a:t>
            </a:r>
          </a:p>
          <a:p>
            <a:pPr lvl="1"/>
            <a:r>
              <a:rPr lang="en-US" dirty="0"/>
              <a:t>Fast predictions</a:t>
            </a:r>
          </a:p>
          <a:p>
            <a:pPr lvl="1"/>
            <a:r>
              <a:rPr lang="en-US" dirty="0"/>
              <a:t>Handles mixed-type attributes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Caveats</a:t>
            </a:r>
          </a:p>
          <a:p>
            <a:pPr lvl="1"/>
            <a:r>
              <a:rPr lang="en-US" dirty="0"/>
              <a:t>May be too simple for complex data</a:t>
            </a:r>
          </a:p>
          <a:p>
            <a:pPr lvl="1"/>
            <a:r>
              <a:rPr lang="en-US" dirty="0"/>
              <a:t>Hard to figure out the right depth, stopping criterion, especially at the node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7E27E-B530-F94C-BA0A-50756169B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362" y="1825625"/>
            <a:ext cx="5271042" cy="35108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CCD76-74D2-D140-8CF8-4CD0903E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60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A4A9-0092-EE44-B7A9-18FB78DA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(LR)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83825-283E-F243-940C-233FF5754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Trees predict </a:t>
            </a:r>
            <a:r>
              <a:rPr lang="en-US" b="1" dirty="0">
                <a:solidFill>
                  <a:schemeClr val="accent5"/>
                </a:solidFill>
              </a:rPr>
              <a:t>discrete</a:t>
            </a:r>
            <a:r>
              <a:rPr lang="en-US" b="1" dirty="0"/>
              <a:t> </a:t>
            </a:r>
            <a:r>
              <a:rPr lang="en-US" dirty="0"/>
              <a:t>outcomes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LR predicts </a:t>
            </a:r>
            <a:r>
              <a:rPr lang="en-US" b="1" dirty="0">
                <a:solidFill>
                  <a:srgbClr val="C00000"/>
                </a:solidFill>
              </a:rPr>
              <a:t>probabilities</a:t>
            </a:r>
            <a:r>
              <a:rPr lang="en-US" dirty="0"/>
              <a:t> of outcomes</a:t>
            </a:r>
          </a:p>
          <a:p>
            <a:pPr lvl="1"/>
            <a:r>
              <a:rPr lang="en-US" dirty="0"/>
              <a:t>Probabilities give a notion of certainty</a:t>
            </a:r>
          </a:p>
          <a:p>
            <a:pPr lvl="1"/>
            <a:r>
              <a:rPr lang="en-US" dirty="0"/>
              <a:t>Model can still be used as a </a:t>
            </a:r>
            <a:r>
              <a:rPr lang="en-US" b="1" dirty="0"/>
              <a:t>classifier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Probability of getting cervical cancer, </a:t>
            </a:r>
            <a:r>
              <a:rPr lang="en-US" i="1" dirty="0"/>
              <a:t>p</a:t>
            </a:r>
            <a:r>
              <a:rPr lang="en-US" dirty="0"/>
              <a:t>(x):</a:t>
            </a:r>
          </a:p>
          <a:p>
            <a:pPr marL="0" indent="0" algn="ctr">
              <a:buNone/>
            </a:pPr>
            <a:r>
              <a:rPr lang="en-US" i="1" dirty="0"/>
              <a:t>p</a:t>
            </a:r>
            <a:r>
              <a:rPr lang="en-US" dirty="0"/>
              <a:t>(age=42, #pregnancies=3, smoking=True,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1B00A-2967-AE44-BD26-28F9CDC51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27</a:t>
            </a:fld>
            <a:endParaRPr lang="en-US"/>
          </a:p>
        </p:txBody>
      </p:sp>
      <p:pic>
        <p:nvPicPr>
          <p:cNvPr id="5" name="Google Shape;1258;p85">
            <a:extLst>
              <a:ext uri="{FF2B5EF4-FFF2-40B4-BE49-F238E27FC236}">
                <a16:creationId xmlns:a16="http://schemas.microsoft.com/office/drawing/2014/main" id="{D0D4B253-2374-9F40-AD1D-49D081768B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1125" y="1538000"/>
            <a:ext cx="4443049" cy="2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848DBA-FE57-214D-95C2-7B1C848E8E37}"/>
              </a:ext>
            </a:extLst>
          </p:cNvPr>
          <p:cNvSpPr/>
          <p:nvPr/>
        </p:nvSpPr>
        <p:spPr>
          <a:xfrm>
            <a:off x="8165478" y="1061463"/>
            <a:ext cx="3214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200" b="1" dirty="0" err="1">
                <a:solidFill>
                  <a:schemeClr val="dk1"/>
                </a:solidFill>
              </a:rPr>
              <a:t>σ</a:t>
            </a:r>
            <a:r>
              <a:rPr lang="en" sz="3200" b="1" dirty="0">
                <a:solidFill>
                  <a:schemeClr val="dk1"/>
                </a:solidFill>
              </a:rPr>
              <a:t>(x) = 1/(1 + e</a:t>
            </a:r>
            <a:r>
              <a:rPr lang="en" sz="3200" b="1" baseline="30000" dirty="0">
                <a:solidFill>
                  <a:schemeClr val="dk1"/>
                </a:solidFill>
              </a:rPr>
              <a:t>-x</a:t>
            </a:r>
            <a:r>
              <a:rPr lang="en" sz="3200" b="1" dirty="0">
                <a:solidFill>
                  <a:schemeClr val="dk1"/>
                </a:solidFill>
              </a:rPr>
              <a:t>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3349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6DE6-34F1-F846-A729-7FB2B915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Regression: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4085"/>
                <a:ext cx="10515600" cy="532150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Probability of getting cervical cancer, </a:t>
                </a:r>
                <a:r>
                  <a:rPr lang="en-US" i="1" dirty="0"/>
                  <a:t>p</a:t>
                </a:r>
                <a:r>
                  <a:rPr lang="en-US" dirty="0"/>
                  <a:t>(x):</a:t>
                </a:r>
              </a:p>
              <a:p>
                <a:pPr marL="0" indent="0" algn="ctr">
                  <a:buNone/>
                </a:pPr>
                <a:r>
                  <a:rPr lang="en-US" i="1" dirty="0"/>
                  <a:t>p</a:t>
                </a:r>
                <a:r>
                  <a:rPr lang="en-US" dirty="0"/>
                  <a:t>(age=42, #pregnancies=3, smoking=True, …)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LR </a:t>
                </a:r>
                <a:r>
                  <a:rPr lang="en-US" dirty="0">
                    <a:solidFill>
                      <a:srgbClr val="C00000"/>
                    </a:solidFill>
                  </a:rPr>
                  <a:t>Parameters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4085"/>
                <a:ext cx="10515600" cy="5321508"/>
              </a:xfrm>
              <a:blipFill>
                <a:blip r:embed="rId3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EF95222-A39D-AB40-8AEE-9E4849284EF8}"/>
              </a:ext>
            </a:extLst>
          </p:cNvPr>
          <p:cNvSpPr/>
          <p:nvPr/>
        </p:nvSpPr>
        <p:spPr>
          <a:xfrm>
            <a:off x="3837482" y="4931764"/>
            <a:ext cx="4991725" cy="131913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BA8F2-B2EE-774C-AA3E-F8475D48FC5D}"/>
              </a:ext>
            </a:extLst>
          </p:cNvPr>
          <p:cNvSpPr txBox="1"/>
          <p:nvPr/>
        </p:nvSpPr>
        <p:spPr>
          <a:xfrm>
            <a:off x="8829207" y="4931764"/>
            <a:ext cx="3395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This is the model!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3BA9A-BD95-094D-ABCF-7EB15C09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2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6DE6-34F1-F846-A729-7FB2B915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Regression: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4153"/>
                <a:ext cx="10515600" cy="570144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baseline="-25000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baseline="-25000" dirty="0" err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i="1" baseline="-25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Maximum Likelihood Estimation (MLE)</a:t>
                </a:r>
              </a:p>
              <a:p>
                <a:pPr marL="0" indent="0">
                  <a:buNone/>
                </a:pPr>
                <a:r>
                  <a:rPr lang="en-US" dirty="0"/>
                  <a:t>	Likelihood of observing the data for a given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MLE seeks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that </a:t>
                </a:r>
                <a:r>
                  <a:rPr lang="en-US" dirty="0">
                    <a:solidFill>
                      <a:srgbClr val="C00000"/>
                    </a:solidFill>
                  </a:rPr>
                  <a:t>maximize the likelihood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The optimal parameters,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can be </a:t>
                </a:r>
                <a:r>
                  <a:rPr lang="en-US" dirty="0">
                    <a:solidFill>
                      <a:schemeClr val="accent1"/>
                    </a:solidFill>
                  </a:rPr>
                  <a:t>found by optimization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4153"/>
                <a:ext cx="10515600" cy="5701440"/>
              </a:xfrm>
              <a:blipFill>
                <a:blip r:embed="rId3"/>
                <a:stretch>
                  <a:fillRect l="-1086" t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2724FAD-6FE7-8C4D-BBA5-254B8EC869EC}"/>
              </a:ext>
            </a:extLst>
          </p:cNvPr>
          <p:cNvSpPr/>
          <p:nvPr/>
        </p:nvSpPr>
        <p:spPr>
          <a:xfrm>
            <a:off x="5043054" y="1924217"/>
            <a:ext cx="72653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i</a:t>
            </a:r>
            <a:r>
              <a:rPr lang="en-US" sz="2400" dirty="0"/>
              <a:t>: example with d attributes (age, #pregnancies, …)</a:t>
            </a:r>
          </a:p>
          <a:p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: cervical cancer diagnosis (0 or 1)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BCA816-A137-C241-B9A0-A5BB1A760E28}"/>
              </a:ext>
            </a:extLst>
          </p:cNvPr>
          <p:cNvCxnSpPr/>
          <p:nvPr/>
        </p:nvCxnSpPr>
        <p:spPr>
          <a:xfrm>
            <a:off x="4926675" y="1936686"/>
            <a:ext cx="0" cy="830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0718C6-7C3B-0B42-9B07-8CA12783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85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58080-E321-4C48-8179-B98501028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Teaching Assistants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6B7B9-2610-5B4F-A0FB-8F0BCB8DD3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Kyle Booth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http://kylebooth.org/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Final year IE PhD student</a:t>
            </a:r>
          </a:p>
          <a:p>
            <a:r>
              <a:rPr lang="en-US" dirty="0"/>
              <a:t>Research in </a:t>
            </a:r>
            <a:r>
              <a:rPr lang="en-US" b="1" dirty="0"/>
              <a:t>AI and OR </a:t>
            </a:r>
            <a:r>
              <a:rPr lang="en-US" dirty="0"/>
              <a:t>for </a:t>
            </a:r>
            <a:r>
              <a:rPr lang="en-US" b="1" dirty="0"/>
              <a:t>mobile robotics </a:t>
            </a:r>
            <a:r>
              <a:rPr lang="en-US" dirty="0"/>
              <a:t>and energy-constrained </a:t>
            </a:r>
            <a:r>
              <a:rPr lang="en-US" b="1" dirty="0"/>
              <a:t>vehicle routing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5911EC-F18D-1747-8227-35B4C22F0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2450"/>
            <a:ext cx="5181600" cy="4351338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/>
              <a:t>Alex Olson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Year MIE </a:t>
            </a:r>
            <a:r>
              <a:rPr lang="en-US" dirty="0" err="1"/>
              <a:t>MASc</a:t>
            </a:r>
            <a:r>
              <a:rPr lang="en-US" dirty="0"/>
              <a:t> Student</a:t>
            </a:r>
          </a:p>
          <a:p>
            <a:r>
              <a:rPr lang="en-US" dirty="0"/>
              <a:t>Collaborating with researchers in </a:t>
            </a:r>
            <a:r>
              <a:rPr lang="en-US" b="1" dirty="0"/>
              <a:t>Urban Studies </a:t>
            </a:r>
            <a:r>
              <a:rPr lang="en-US" dirty="0"/>
              <a:t>on developing new representations of </a:t>
            </a:r>
            <a:r>
              <a:rPr lang="en-US" b="1" dirty="0" err="1"/>
              <a:t>neighbourhood</a:t>
            </a:r>
            <a:r>
              <a:rPr lang="en-US" b="1" dirty="0"/>
              <a:t> change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B6D66-86C9-AC41-A8E7-8271F7C8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9014A-0033-854C-A719-3A788A167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142320"/>
            <a:ext cx="1816100" cy="181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1B58D-0F82-884E-8565-2AB7ACEA0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499" y="1142320"/>
            <a:ext cx="1806801" cy="18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79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6DE6-34F1-F846-A729-7FB2B915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Regression: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57014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tx1"/>
                    </a:solidFill>
                  </a:rPr>
                  <a:t>Data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baseline="-250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i="1" baseline="-25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1-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by Maximum Likelihood Estimation</a:t>
                </a:r>
              </a:p>
              <a:p>
                <a:pPr marL="0" indent="0">
                  <a:buNone/>
                </a:pPr>
                <a:r>
                  <a:rPr lang="en-US" dirty="0"/>
                  <a:t>2- For a new example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:r>
                  <a:rPr lang="en-US" b="1" dirty="0">
                    <a:solidFill>
                      <a:schemeClr val="tx1"/>
                    </a:solidFill>
                  </a:rPr>
                  <a:t>threshold at 0.5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Note that LR is a </a:t>
                </a:r>
                <a:r>
                  <a:rPr lang="en-US" b="1" dirty="0">
                    <a:solidFill>
                      <a:schemeClr val="accent1"/>
                    </a:solidFill>
                  </a:rPr>
                  <a:t>linear model</a:t>
                </a:r>
                <a:r>
                  <a:rPr lang="en-US" dirty="0">
                    <a:solidFill>
                      <a:schemeClr val="tx1"/>
                    </a:solidFill>
                  </a:rPr>
                  <a:t>! 		</a:t>
                </a:r>
                <a:r>
                  <a:rPr lang="en-US" b="1" dirty="0">
                    <a:solidFill>
                      <a:schemeClr val="tx1"/>
                    </a:solidFill>
                  </a:rPr>
                  <a:t>Can you guess why?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5701440"/>
              </a:xfrm>
              <a:blipFill>
                <a:blip r:embed="rId3"/>
                <a:stretch>
                  <a:fillRect l="-1086" t="-444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2724FAD-6FE7-8C4D-BBA5-254B8EC869EC}"/>
              </a:ext>
            </a:extLst>
          </p:cNvPr>
          <p:cNvSpPr/>
          <p:nvPr/>
        </p:nvSpPr>
        <p:spPr>
          <a:xfrm>
            <a:off x="5043054" y="2235627"/>
            <a:ext cx="72653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i</a:t>
            </a:r>
            <a:r>
              <a:rPr lang="en-US" sz="2400" dirty="0"/>
              <a:t>: example with d attributes (age, #pregnancies, …)</a:t>
            </a:r>
          </a:p>
          <a:p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: cervical cancer diagnosis (0 or 1)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BCA816-A137-C241-B9A0-A5BB1A760E28}"/>
              </a:ext>
            </a:extLst>
          </p:cNvPr>
          <p:cNvCxnSpPr/>
          <p:nvPr/>
        </p:nvCxnSpPr>
        <p:spPr>
          <a:xfrm>
            <a:off x="4926675" y="2248096"/>
            <a:ext cx="0" cy="830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25C47-5891-9E4B-BD9B-AE6D9677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53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206E-5B3A-1142-AFFD-A15349D6E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3301D-3B77-A94E-915B-0ED70245E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61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Advantages</a:t>
            </a:r>
          </a:p>
          <a:p>
            <a:pPr lvl="1"/>
            <a:r>
              <a:rPr lang="en-US" dirty="0"/>
              <a:t>Simple interpretation</a:t>
            </a:r>
          </a:p>
          <a:p>
            <a:pPr lvl="1"/>
            <a:r>
              <a:rPr lang="en-US" dirty="0"/>
              <a:t>Fast training (convex optimization)</a:t>
            </a:r>
          </a:p>
          <a:p>
            <a:pPr lvl="1"/>
            <a:r>
              <a:rPr lang="en-US" dirty="0"/>
              <a:t>Fast predictions</a:t>
            </a:r>
          </a:p>
          <a:p>
            <a:pPr lvl="1"/>
            <a:r>
              <a:rPr lang="en-US" dirty="0"/>
              <a:t>Handles mixed-type attributes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Caveats</a:t>
            </a:r>
          </a:p>
          <a:p>
            <a:pPr lvl="1"/>
            <a:r>
              <a:rPr lang="en-US" dirty="0"/>
              <a:t>A low-capacity, linear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4EAAC-E693-9747-99F5-69BFE4446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85" y="1690688"/>
            <a:ext cx="5711822" cy="40798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8B8406-E4BD-0B4C-AF5C-E69C8591B446}"/>
              </a:ext>
            </a:extLst>
          </p:cNvPr>
          <p:cNvSpPr/>
          <p:nvPr/>
        </p:nvSpPr>
        <p:spPr>
          <a:xfrm>
            <a:off x="7315200" y="5770561"/>
            <a:ext cx="45005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https://christophm.github.io/interpretable-ml-book/logistic.html</a:t>
            </a:r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E7A60-0FA2-3C44-971B-EBA80E56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61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75AA-E4AF-6440-9B8F-3F6406AE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8DF810-48D7-C44B-9C24-376E25752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5060" y="1446043"/>
            <a:ext cx="5581879" cy="531194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6F5C1A-6A99-384A-930D-296589B7AA63}"/>
              </a:ext>
            </a:extLst>
          </p:cNvPr>
          <p:cNvSpPr/>
          <p:nvPr/>
        </p:nvSpPr>
        <p:spPr>
          <a:xfrm>
            <a:off x="838199" y="2592358"/>
            <a:ext cx="33909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Which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classifier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en-US" sz="2800" b="1" dirty="0"/>
              <a:t> the best?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5092F-D758-F541-9645-E3EF96FC752C}"/>
              </a:ext>
            </a:extLst>
          </p:cNvPr>
          <p:cNvSpPr/>
          <p:nvPr/>
        </p:nvSpPr>
        <p:spPr>
          <a:xfrm>
            <a:off x="8886939" y="5846544"/>
            <a:ext cx="29598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laborateThinRegular"/>
              </a:rPr>
              <a:t>A Course in Machine Learning by Hal </a:t>
            </a:r>
            <a:r>
              <a:rPr lang="en-US" dirty="0" err="1">
                <a:solidFill>
                  <a:srgbClr val="000000"/>
                </a:solidFill>
                <a:latin typeface="ColaborateThinRegular"/>
              </a:rPr>
              <a:t>Daumé</a:t>
            </a:r>
            <a:r>
              <a:rPr lang="en-US" dirty="0">
                <a:solidFill>
                  <a:srgbClr val="000000"/>
                </a:solidFill>
                <a:latin typeface="ColaborateThinRegular"/>
              </a:rPr>
              <a:t> III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C45D46-EFBB-2548-89E8-4BB00E67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2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83E107E-D918-DB47-9BB7-F390DFE5E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3175" y="1690688"/>
            <a:ext cx="534790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0C75AA-E4AF-6440-9B8F-3F6406AE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SVM: The </a:t>
            </a:r>
            <a:r>
              <a:rPr lang="en-US" dirty="0">
                <a:solidFill>
                  <a:srgbClr val="00B050"/>
                </a:solidFill>
              </a:rPr>
              <a:t>Maximum-Margin</a:t>
            </a:r>
            <a:r>
              <a:rPr lang="en-US" dirty="0"/>
              <a:t> Principle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C45D46-EFBB-2548-89E8-4BB00E67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33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950B2E-0F9B-DF45-938E-A00DE55D347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7661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Vapnik</a:t>
            </a:r>
            <a:r>
              <a:rPr lang="en-US" dirty="0"/>
              <a:t> (1990) derived the SVM as an “optimal” classifier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Intuitively, </a:t>
            </a:r>
            <a:r>
              <a:rPr lang="en-US" b="1" dirty="0"/>
              <a:t>robust</a:t>
            </a:r>
            <a:r>
              <a:rPr lang="en-US" dirty="0"/>
              <a:t> to outliers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Support vectors: subset of data closest to classifier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Great empirical success in the 90s – early 2000s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EFE18D-83D7-974D-8FE2-11796B791AC8}"/>
              </a:ext>
            </a:extLst>
          </p:cNvPr>
          <p:cNvSpPr txBox="1"/>
          <p:nvPr/>
        </p:nvSpPr>
        <p:spPr>
          <a:xfrm rot="18363275">
            <a:off x="6807320" y="3865912"/>
            <a:ext cx="2288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margin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2DCD14-9521-6F4B-AE94-5C869CAA89AC}"/>
              </a:ext>
            </a:extLst>
          </p:cNvPr>
          <p:cNvSpPr txBox="1"/>
          <p:nvPr/>
        </p:nvSpPr>
        <p:spPr>
          <a:xfrm>
            <a:off x="9903661" y="1560227"/>
            <a:ext cx="2288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classifier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B6E846-20F9-5042-B7AD-E44750231D0B}"/>
              </a:ext>
            </a:extLst>
          </p:cNvPr>
          <p:cNvGrpSpPr/>
          <p:nvPr/>
        </p:nvGrpSpPr>
        <p:grpSpPr>
          <a:xfrm>
            <a:off x="1817648" y="3725218"/>
            <a:ext cx="282278" cy="282278"/>
            <a:chOff x="1382860" y="3969011"/>
            <a:chExt cx="282278" cy="28227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52885CD-043F-934D-977F-5684ECE28677}"/>
                </a:ext>
              </a:extLst>
            </p:cNvPr>
            <p:cNvSpPr/>
            <p:nvPr/>
          </p:nvSpPr>
          <p:spPr>
            <a:xfrm>
              <a:off x="1382860" y="3969011"/>
              <a:ext cx="282278" cy="28227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3069E4C-EED8-DA46-BDAF-5818D4E5993C}"/>
                </a:ext>
              </a:extLst>
            </p:cNvPr>
            <p:cNvSpPr/>
            <p:nvPr/>
          </p:nvSpPr>
          <p:spPr>
            <a:xfrm>
              <a:off x="1490756" y="4076907"/>
              <a:ext cx="66485" cy="66485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2AA526-3CC9-8244-A6A9-AE0749364587}"/>
              </a:ext>
            </a:extLst>
          </p:cNvPr>
          <p:cNvGrpSpPr/>
          <p:nvPr/>
        </p:nvGrpSpPr>
        <p:grpSpPr>
          <a:xfrm>
            <a:off x="2277845" y="3725218"/>
            <a:ext cx="282278" cy="282278"/>
            <a:chOff x="1382860" y="3969011"/>
            <a:chExt cx="282278" cy="28227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8E9BEB-EF3F-F345-9415-9AAE77EE55F7}"/>
                </a:ext>
              </a:extLst>
            </p:cNvPr>
            <p:cNvSpPr/>
            <p:nvPr/>
          </p:nvSpPr>
          <p:spPr>
            <a:xfrm>
              <a:off x="1382860" y="3969011"/>
              <a:ext cx="282278" cy="282278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BF081D2-DB3A-C543-813F-D18E2DCB3C60}"/>
                </a:ext>
              </a:extLst>
            </p:cNvPr>
            <p:cNvSpPr/>
            <p:nvPr/>
          </p:nvSpPr>
          <p:spPr>
            <a:xfrm>
              <a:off x="1490756" y="4076907"/>
              <a:ext cx="66485" cy="66485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D01AC0-D301-FC42-BF17-38145EBC941C}"/>
              </a:ext>
            </a:extLst>
          </p:cNvPr>
          <p:cNvCxnSpPr>
            <a:cxnSpLocks/>
          </p:cNvCxnSpPr>
          <p:nvPr/>
        </p:nvCxnSpPr>
        <p:spPr>
          <a:xfrm>
            <a:off x="7137070" y="4999512"/>
            <a:ext cx="328662" cy="255886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4064CBB-1979-734E-A0C5-9B45E6972532}"/>
              </a:ext>
            </a:extLst>
          </p:cNvPr>
          <p:cNvSpPr/>
          <p:nvPr/>
        </p:nvSpPr>
        <p:spPr>
          <a:xfrm>
            <a:off x="7672801" y="5981185"/>
            <a:ext cx="2959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laborateThinRegular"/>
              </a:rPr>
              <a:t>David Sontag, NYU ML class</a:t>
            </a:r>
          </a:p>
        </p:txBody>
      </p:sp>
    </p:spTree>
    <p:extLst>
      <p:ext uri="{BB962C8B-B14F-4D97-AF65-F5344CB8AC3E}">
        <p14:creationId xmlns:p14="http://schemas.microsoft.com/office/powerpoint/2010/main" val="2734019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C730-F789-7B4F-B9CF-3F9E3F69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837068" cy="1325563"/>
          </a:xfrm>
        </p:spPr>
        <p:txBody>
          <a:bodyPr/>
          <a:lstStyle/>
          <a:p>
            <a:r>
              <a:rPr lang="en-US" dirty="0"/>
              <a:t>What about </a:t>
            </a:r>
            <a:r>
              <a:rPr lang="en-US" b="1" dirty="0"/>
              <a:t>non-linearly </a:t>
            </a:r>
            <a:r>
              <a:rPr lang="en-US" dirty="0"/>
              <a:t>separable data?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91A3-9EDD-AA41-BE5B-043A214B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EFC35-2284-6E41-BDD1-2914562D449D}"/>
              </a:ext>
            </a:extLst>
          </p:cNvPr>
          <p:cNvSpPr/>
          <p:nvPr/>
        </p:nvSpPr>
        <p:spPr>
          <a:xfrm>
            <a:off x="3303403" y="6356350"/>
            <a:ext cx="5585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laborateThinRegular"/>
              </a:rPr>
              <a:t>Joseph Redmon, The Ancient Secrets of Computer Vision</a:t>
            </a:r>
          </a:p>
        </p:txBody>
      </p:sp>
      <p:pic>
        <p:nvPicPr>
          <p:cNvPr id="1026" name="Picture 2" descr="https://lh4.googleusercontent.com/sCr1Ouj6TxB-Evyo6tkdBO71hwsuLZan6Ayl0V6XJPlaYvRVJ87-5usvc4m5mOvoBmlgwlxzygyfOyry7iaqvgBPPpoZm5p1equ5k8wFQC3IEkPpA9i9SyXefWt4ErJj0C1oaTwvtQ">
            <a:extLst>
              <a:ext uri="{FF2B5EF4-FFF2-40B4-BE49-F238E27FC236}">
                <a16:creationId xmlns:a16="http://schemas.microsoft.com/office/drawing/2014/main" id="{3AD3B9C3-9737-6E41-B683-2DE671043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" t="15105" r="3203" b="13730"/>
          <a:stretch/>
        </p:blipFill>
        <p:spPr bwMode="auto">
          <a:xfrm>
            <a:off x="516730" y="1475819"/>
            <a:ext cx="11158538" cy="488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78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C730-F789-7B4F-B9CF-3F9E3F69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SVM for </a:t>
            </a:r>
            <a:r>
              <a:rPr lang="en-US" b="1" dirty="0"/>
              <a:t>non-linearly </a:t>
            </a:r>
            <a:r>
              <a:rPr lang="en-US" dirty="0"/>
              <a:t>separable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91A3-9EDD-AA41-BE5B-043A214B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EFC35-2284-6E41-BDD1-2914562D449D}"/>
              </a:ext>
            </a:extLst>
          </p:cNvPr>
          <p:cNvSpPr/>
          <p:nvPr/>
        </p:nvSpPr>
        <p:spPr>
          <a:xfrm>
            <a:off x="4616082" y="6356350"/>
            <a:ext cx="2959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laborateThinRegular"/>
              </a:rPr>
              <a:t>Wikipedia SVM article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7BB406-4145-5049-A55D-07104905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2288108"/>
            <a:ext cx="8953500" cy="4047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D85081-D2A2-8F4F-8415-C20F10D02690}"/>
              </a:ext>
            </a:extLst>
          </p:cNvPr>
          <p:cNvSpPr txBox="1"/>
          <p:nvPr/>
        </p:nvSpPr>
        <p:spPr>
          <a:xfrm>
            <a:off x="2457450" y="1189742"/>
            <a:ext cx="7277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SVM can do this “lifting” at a relatively small additional cost in computation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1FDE39-DA84-494B-8E2D-6EDEE2B7C971}"/>
              </a:ext>
            </a:extLst>
          </p:cNvPr>
          <p:cNvSpPr txBox="1"/>
          <p:nvPr/>
        </p:nvSpPr>
        <p:spPr>
          <a:xfrm>
            <a:off x="4951830" y="3229505"/>
            <a:ext cx="2288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484161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206E-5B3A-1142-AFFD-A15349D6E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SVMs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3301D-3B77-A94E-915B-0ED70245E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61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Advantages</a:t>
            </a:r>
          </a:p>
          <a:p>
            <a:pPr lvl="1"/>
            <a:r>
              <a:rPr lang="en-US" dirty="0"/>
              <a:t>Strong theoretical basis</a:t>
            </a:r>
          </a:p>
          <a:p>
            <a:pPr lvl="1"/>
            <a:r>
              <a:rPr lang="en-US" dirty="0"/>
              <a:t>Easy to train linear SVMs</a:t>
            </a:r>
          </a:p>
          <a:p>
            <a:pPr lvl="1"/>
            <a:r>
              <a:rPr lang="en-US" dirty="0"/>
              <a:t>Typically a strong baseline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Caveats</a:t>
            </a:r>
          </a:p>
          <a:p>
            <a:pPr lvl="1"/>
            <a:r>
              <a:rPr lang="en-US" dirty="0"/>
              <a:t>Non-linear SVM slow to train</a:t>
            </a:r>
          </a:p>
          <a:p>
            <a:pPr lvl="1"/>
            <a:r>
              <a:rPr lang="en-US" dirty="0"/>
              <a:t>Hard to specify a good kernel in advance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E7A60-0FA2-3C44-971B-EBA80E56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AA5E9-5EAC-2F48-A2FD-15BCCB0B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2137707"/>
            <a:ext cx="4762500" cy="3727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EA2A6D-6B42-4E4D-A647-280DB5EC0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669414"/>
            <a:ext cx="3162300" cy="14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59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D052-4F55-4E48-BCB1-1A75B037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548FE-0358-B846-BB3A-29D515DBD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 vs Knowledge-Based AI</a:t>
            </a:r>
          </a:p>
          <a:p>
            <a:r>
              <a:rPr lang="en-US" dirty="0"/>
              <a:t>The ML mindset</a:t>
            </a:r>
          </a:p>
          <a:p>
            <a:r>
              <a:rPr lang="en-US" dirty="0"/>
              <a:t>Classification: definition and assumptions</a:t>
            </a:r>
          </a:p>
          <a:p>
            <a:r>
              <a:rPr lang="en-US" dirty="0"/>
              <a:t>Classifiers:</a:t>
            </a:r>
          </a:p>
          <a:p>
            <a:pPr lvl="1"/>
            <a:r>
              <a:rPr lang="en-US" sz="2800" dirty="0"/>
              <a:t>Decision Trees</a:t>
            </a:r>
          </a:p>
          <a:p>
            <a:pPr lvl="1"/>
            <a:r>
              <a:rPr lang="en-US" sz="2800" dirty="0" err="1"/>
              <a:t>Logisitic</a:t>
            </a:r>
            <a:r>
              <a:rPr lang="en-US" sz="2800" dirty="0"/>
              <a:t> Regression</a:t>
            </a:r>
          </a:p>
          <a:p>
            <a:pPr lvl="1"/>
            <a:r>
              <a:rPr lang="en-US" sz="2800" dirty="0"/>
              <a:t>Support Vector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A9612-A66C-9748-87DC-5AD454B0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35085-A451-5F4E-951A-DBBECDE1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368" y="0"/>
            <a:ext cx="2234832" cy="3380691"/>
          </a:xfrm>
          <a:prstGeom prst="rect">
            <a:avLst/>
          </a:prstGeom>
        </p:spPr>
      </p:pic>
      <p:pic>
        <p:nvPicPr>
          <p:cNvPr id="6" name="Picture 2" descr="https://lh4.googleusercontent.com/sCr1Ouj6TxB-Evyo6tkdBO71hwsuLZan6Ayl0V6XJPlaYvRVJ87-5usvc4m5mOvoBmlgwlxzygyfOyry7iaqvgBPPpoZm5p1equ5k8wFQC3IEkPpA9i9SyXefWt4ErJj0C1oaTwvtQ">
            <a:extLst>
              <a:ext uri="{FF2B5EF4-FFF2-40B4-BE49-F238E27FC236}">
                <a16:creationId xmlns:a16="http://schemas.microsoft.com/office/drawing/2014/main" id="{E030B1A7-BC31-D94A-B91F-EFD0C339A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" t="15105" r="3203" b="13730"/>
          <a:stretch/>
        </p:blipFill>
        <p:spPr bwMode="auto">
          <a:xfrm>
            <a:off x="6357164" y="3348681"/>
            <a:ext cx="5092271" cy="222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1258;p85">
            <a:extLst>
              <a:ext uri="{FF2B5EF4-FFF2-40B4-BE49-F238E27FC236}">
                <a16:creationId xmlns:a16="http://schemas.microsoft.com/office/drawing/2014/main" id="{47C6A7DA-98F4-174C-BAE1-9BBBF0EB3D8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8835" y="4895739"/>
            <a:ext cx="3340903" cy="22272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990;p74">
            <a:extLst>
              <a:ext uri="{FF2B5EF4-FFF2-40B4-BE49-F238E27FC236}">
                <a16:creationId xmlns:a16="http://schemas.microsoft.com/office/drawing/2014/main" id="{ECE987C7-B399-E74E-8E07-8A75C81E97DB}"/>
              </a:ext>
            </a:extLst>
          </p:cNvPr>
          <p:cNvGrpSpPr/>
          <p:nvPr/>
        </p:nvGrpSpPr>
        <p:grpSpPr>
          <a:xfrm>
            <a:off x="6238569" y="491062"/>
            <a:ext cx="3743631" cy="2454706"/>
            <a:chOff x="930136" y="896825"/>
            <a:chExt cx="6148839" cy="4031806"/>
          </a:xfrm>
        </p:grpSpPr>
        <p:sp>
          <p:nvSpPr>
            <p:cNvPr id="9" name="Google Shape;991;p74">
              <a:extLst>
                <a:ext uri="{FF2B5EF4-FFF2-40B4-BE49-F238E27FC236}">
                  <a16:creationId xmlns:a16="http://schemas.microsoft.com/office/drawing/2014/main" id="{7950296F-84D2-BF4F-A5B1-0AE08388B4DD}"/>
                </a:ext>
              </a:extLst>
            </p:cNvPr>
            <p:cNvSpPr txBox="1"/>
            <p:nvPr/>
          </p:nvSpPr>
          <p:spPr>
            <a:xfrm>
              <a:off x="930136" y="2047256"/>
              <a:ext cx="468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Consolas"/>
                  <a:ea typeface="Consolas"/>
                  <a:cs typeface="Consolas"/>
                  <a:sym typeface="Consolas"/>
                </a:rPr>
                <a:t>y</a:t>
              </a:r>
              <a:endParaRPr sz="30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" name="Google Shape;992;p74">
              <a:extLst>
                <a:ext uri="{FF2B5EF4-FFF2-40B4-BE49-F238E27FC236}">
                  <a16:creationId xmlns:a16="http://schemas.microsoft.com/office/drawing/2014/main" id="{888232CC-92EC-0D4A-BB06-CC8497DB73D7}"/>
                </a:ext>
              </a:extLst>
            </p:cNvPr>
            <p:cNvSpPr/>
            <p:nvPr/>
          </p:nvSpPr>
          <p:spPr>
            <a:xfrm>
              <a:off x="3141550" y="30568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93;p74">
              <a:extLst>
                <a:ext uri="{FF2B5EF4-FFF2-40B4-BE49-F238E27FC236}">
                  <a16:creationId xmlns:a16="http://schemas.microsoft.com/office/drawing/2014/main" id="{12A086E7-28AA-ED43-83A8-DA40C3C08081}"/>
                </a:ext>
              </a:extLst>
            </p:cNvPr>
            <p:cNvSpPr/>
            <p:nvPr/>
          </p:nvSpPr>
          <p:spPr>
            <a:xfrm>
              <a:off x="281432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94;p74">
              <a:extLst>
                <a:ext uri="{FF2B5EF4-FFF2-40B4-BE49-F238E27FC236}">
                  <a16:creationId xmlns:a16="http://schemas.microsoft.com/office/drawing/2014/main" id="{BF8B7E7B-4209-1B47-AC1D-2FA4868F830B}"/>
                </a:ext>
              </a:extLst>
            </p:cNvPr>
            <p:cNvSpPr/>
            <p:nvPr/>
          </p:nvSpPr>
          <p:spPr>
            <a:xfrm>
              <a:off x="3665875" y="2747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95;p74">
              <a:extLst>
                <a:ext uri="{FF2B5EF4-FFF2-40B4-BE49-F238E27FC236}">
                  <a16:creationId xmlns:a16="http://schemas.microsoft.com/office/drawing/2014/main" id="{6F201D51-007E-FC4E-852F-8744C08914B5}"/>
                </a:ext>
              </a:extLst>
            </p:cNvPr>
            <p:cNvSpPr/>
            <p:nvPr/>
          </p:nvSpPr>
          <p:spPr>
            <a:xfrm>
              <a:off x="3141550" y="18961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96;p74">
              <a:extLst>
                <a:ext uri="{FF2B5EF4-FFF2-40B4-BE49-F238E27FC236}">
                  <a16:creationId xmlns:a16="http://schemas.microsoft.com/office/drawing/2014/main" id="{6E511799-53BF-594B-A315-29CA06A65684}"/>
                </a:ext>
              </a:extLst>
            </p:cNvPr>
            <p:cNvSpPr/>
            <p:nvPr/>
          </p:nvSpPr>
          <p:spPr>
            <a:xfrm>
              <a:off x="3842050" y="18336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97;p74">
              <a:extLst>
                <a:ext uri="{FF2B5EF4-FFF2-40B4-BE49-F238E27FC236}">
                  <a16:creationId xmlns:a16="http://schemas.microsoft.com/office/drawing/2014/main" id="{B5C3E799-24F2-924E-BB22-A914F77BF81F}"/>
                </a:ext>
              </a:extLst>
            </p:cNvPr>
            <p:cNvSpPr/>
            <p:nvPr/>
          </p:nvSpPr>
          <p:spPr>
            <a:xfrm>
              <a:off x="3536225" y="2207050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98;p74">
              <a:extLst>
                <a:ext uri="{FF2B5EF4-FFF2-40B4-BE49-F238E27FC236}">
                  <a16:creationId xmlns:a16="http://schemas.microsoft.com/office/drawing/2014/main" id="{9693FED1-F73B-E044-B908-39F38DD10D39}"/>
                </a:ext>
              </a:extLst>
            </p:cNvPr>
            <p:cNvSpPr/>
            <p:nvPr/>
          </p:nvSpPr>
          <p:spPr>
            <a:xfrm>
              <a:off x="4454550" y="20685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99;p74">
              <a:extLst>
                <a:ext uri="{FF2B5EF4-FFF2-40B4-BE49-F238E27FC236}">
                  <a16:creationId xmlns:a16="http://schemas.microsoft.com/office/drawing/2014/main" id="{BAC52D97-6CA7-1F4A-8F82-45F09A55B915}"/>
                </a:ext>
              </a:extLst>
            </p:cNvPr>
            <p:cNvSpPr/>
            <p:nvPr/>
          </p:nvSpPr>
          <p:spPr>
            <a:xfrm>
              <a:off x="4272775" y="24542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0;p74">
              <a:extLst>
                <a:ext uri="{FF2B5EF4-FFF2-40B4-BE49-F238E27FC236}">
                  <a16:creationId xmlns:a16="http://schemas.microsoft.com/office/drawing/2014/main" id="{F9DB6284-CCFE-AC4B-BA65-1EC39FEF9860}"/>
                </a:ext>
              </a:extLst>
            </p:cNvPr>
            <p:cNvSpPr/>
            <p:nvPr/>
          </p:nvSpPr>
          <p:spPr>
            <a:xfrm>
              <a:off x="4076950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" name="Google Shape;1001;p74">
              <a:extLst>
                <a:ext uri="{FF2B5EF4-FFF2-40B4-BE49-F238E27FC236}">
                  <a16:creationId xmlns:a16="http://schemas.microsoft.com/office/drawing/2014/main" id="{D8B75BC6-67EC-944E-9926-8CF32B4F2686}"/>
                </a:ext>
              </a:extLst>
            </p:cNvPr>
            <p:cNvCxnSpPr/>
            <p:nvPr/>
          </p:nvCxnSpPr>
          <p:spPr>
            <a:xfrm rot="10800000">
              <a:off x="1590775" y="1471181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1002;p74">
              <a:extLst>
                <a:ext uri="{FF2B5EF4-FFF2-40B4-BE49-F238E27FC236}">
                  <a16:creationId xmlns:a16="http://schemas.microsoft.com/office/drawing/2014/main" id="{C24BE58D-7F8D-A541-8E4B-C21329E15044}"/>
                </a:ext>
              </a:extLst>
            </p:cNvPr>
            <p:cNvCxnSpPr/>
            <p:nvPr/>
          </p:nvCxnSpPr>
          <p:spPr>
            <a:xfrm>
              <a:off x="1590775" y="3963281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1003;p74">
              <a:extLst>
                <a:ext uri="{FF2B5EF4-FFF2-40B4-BE49-F238E27FC236}">
                  <a16:creationId xmlns:a16="http://schemas.microsoft.com/office/drawing/2014/main" id="{A5613CB8-C490-854C-AD28-4F844CE79B0D}"/>
                </a:ext>
              </a:extLst>
            </p:cNvPr>
            <p:cNvSpPr txBox="1"/>
            <p:nvPr/>
          </p:nvSpPr>
          <p:spPr>
            <a:xfrm>
              <a:off x="4338011" y="4072431"/>
              <a:ext cx="468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0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2" name="Google Shape;1004;p74">
              <a:extLst>
                <a:ext uri="{FF2B5EF4-FFF2-40B4-BE49-F238E27FC236}">
                  <a16:creationId xmlns:a16="http://schemas.microsoft.com/office/drawing/2014/main" id="{05D85F50-B39D-B845-8CB1-3B20914E16D5}"/>
                </a:ext>
              </a:extLst>
            </p:cNvPr>
            <p:cNvSpPr/>
            <p:nvPr/>
          </p:nvSpPr>
          <p:spPr>
            <a:xfrm>
              <a:off x="4954700" y="1392050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05;p74">
              <a:extLst>
                <a:ext uri="{FF2B5EF4-FFF2-40B4-BE49-F238E27FC236}">
                  <a16:creationId xmlns:a16="http://schemas.microsoft.com/office/drawing/2014/main" id="{9500FA1C-B9FD-DF41-925B-2DEBCF0C2379}"/>
                </a:ext>
              </a:extLst>
            </p:cNvPr>
            <p:cNvSpPr/>
            <p:nvPr/>
          </p:nvSpPr>
          <p:spPr>
            <a:xfrm>
              <a:off x="4381750" y="15670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06;p74">
              <a:extLst>
                <a:ext uri="{FF2B5EF4-FFF2-40B4-BE49-F238E27FC236}">
                  <a16:creationId xmlns:a16="http://schemas.microsoft.com/office/drawing/2014/main" id="{937B347C-091C-D340-B012-939FFDF2F7D6}"/>
                </a:ext>
              </a:extLst>
            </p:cNvPr>
            <p:cNvSpPr/>
            <p:nvPr/>
          </p:nvSpPr>
          <p:spPr>
            <a:xfrm>
              <a:off x="3376450" y="13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7;p74">
              <a:extLst>
                <a:ext uri="{FF2B5EF4-FFF2-40B4-BE49-F238E27FC236}">
                  <a16:creationId xmlns:a16="http://schemas.microsoft.com/office/drawing/2014/main" id="{7114CB45-7B86-AB46-BA3B-C43389913932}"/>
                </a:ext>
              </a:extLst>
            </p:cNvPr>
            <p:cNvSpPr/>
            <p:nvPr/>
          </p:nvSpPr>
          <p:spPr>
            <a:xfrm>
              <a:off x="2598963" y="18336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08;p74">
              <a:extLst>
                <a:ext uri="{FF2B5EF4-FFF2-40B4-BE49-F238E27FC236}">
                  <a16:creationId xmlns:a16="http://schemas.microsoft.com/office/drawing/2014/main" id="{6E38CC73-84FF-2F46-8FE8-BB7240A60B4B}"/>
                </a:ext>
              </a:extLst>
            </p:cNvPr>
            <p:cNvSpPr/>
            <p:nvPr/>
          </p:nvSpPr>
          <p:spPr>
            <a:xfrm>
              <a:off x="2465025" y="29825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09;p74">
              <a:extLst>
                <a:ext uri="{FF2B5EF4-FFF2-40B4-BE49-F238E27FC236}">
                  <a16:creationId xmlns:a16="http://schemas.microsoft.com/office/drawing/2014/main" id="{FEA8A01B-9494-0E45-A5B4-BCEF9E50ADB6}"/>
                </a:ext>
              </a:extLst>
            </p:cNvPr>
            <p:cNvSpPr/>
            <p:nvPr/>
          </p:nvSpPr>
          <p:spPr>
            <a:xfrm>
              <a:off x="3842050" y="341632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10;p74">
              <a:extLst>
                <a:ext uri="{FF2B5EF4-FFF2-40B4-BE49-F238E27FC236}">
                  <a16:creationId xmlns:a16="http://schemas.microsoft.com/office/drawing/2014/main" id="{6F6BC302-2790-CE41-A93D-A5E506FD5829}"/>
                </a:ext>
              </a:extLst>
            </p:cNvPr>
            <p:cNvSpPr/>
            <p:nvPr/>
          </p:nvSpPr>
          <p:spPr>
            <a:xfrm>
              <a:off x="4272775" y="290930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1;p74">
              <a:extLst>
                <a:ext uri="{FF2B5EF4-FFF2-40B4-BE49-F238E27FC236}">
                  <a16:creationId xmlns:a16="http://schemas.microsoft.com/office/drawing/2014/main" id="{21954F4C-C400-DF4B-8832-5D096BAA4DA8}"/>
                </a:ext>
              </a:extLst>
            </p:cNvPr>
            <p:cNvSpPr/>
            <p:nvPr/>
          </p:nvSpPr>
          <p:spPr>
            <a:xfrm>
              <a:off x="4927225" y="30889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12;p74">
              <a:extLst>
                <a:ext uri="{FF2B5EF4-FFF2-40B4-BE49-F238E27FC236}">
                  <a16:creationId xmlns:a16="http://schemas.microsoft.com/office/drawing/2014/main" id="{32ED0232-36DD-4B4B-BFA6-CA3155368171}"/>
                </a:ext>
              </a:extLst>
            </p:cNvPr>
            <p:cNvSpPr/>
            <p:nvPr/>
          </p:nvSpPr>
          <p:spPr>
            <a:xfrm>
              <a:off x="4806000" y="252065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13;p74">
              <a:extLst>
                <a:ext uri="{FF2B5EF4-FFF2-40B4-BE49-F238E27FC236}">
                  <a16:creationId xmlns:a16="http://schemas.microsoft.com/office/drawing/2014/main" id="{44303E18-4B5F-8346-90DA-27359DF8E797}"/>
                </a:ext>
              </a:extLst>
            </p:cNvPr>
            <p:cNvSpPr/>
            <p:nvPr/>
          </p:nvSpPr>
          <p:spPr>
            <a:xfrm>
              <a:off x="5339225" y="245430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14;p74">
              <a:extLst>
                <a:ext uri="{FF2B5EF4-FFF2-40B4-BE49-F238E27FC236}">
                  <a16:creationId xmlns:a16="http://schemas.microsoft.com/office/drawing/2014/main" id="{B22E7BC4-E294-5B40-8AEB-1E5E334699A7}"/>
                </a:ext>
              </a:extLst>
            </p:cNvPr>
            <p:cNvSpPr/>
            <p:nvPr/>
          </p:nvSpPr>
          <p:spPr>
            <a:xfrm>
              <a:off x="4954700" y="195635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15;p74">
              <a:extLst>
                <a:ext uri="{FF2B5EF4-FFF2-40B4-BE49-F238E27FC236}">
                  <a16:creationId xmlns:a16="http://schemas.microsoft.com/office/drawing/2014/main" id="{0E6541AB-8D14-3740-8204-8B200CB3B9A1}"/>
                </a:ext>
              </a:extLst>
            </p:cNvPr>
            <p:cNvSpPr/>
            <p:nvPr/>
          </p:nvSpPr>
          <p:spPr>
            <a:xfrm>
              <a:off x="5767550" y="206852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16;p74">
              <a:extLst>
                <a:ext uri="{FF2B5EF4-FFF2-40B4-BE49-F238E27FC236}">
                  <a16:creationId xmlns:a16="http://schemas.microsoft.com/office/drawing/2014/main" id="{657C6F33-9923-9748-9EF6-0558D78BF37E}"/>
                </a:ext>
              </a:extLst>
            </p:cNvPr>
            <p:cNvSpPr/>
            <p:nvPr/>
          </p:nvSpPr>
          <p:spPr>
            <a:xfrm>
              <a:off x="5581675" y="2976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17;p74">
              <a:extLst>
                <a:ext uri="{FF2B5EF4-FFF2-40B4-BE49-F238E27FC236}">
                  <a16:creationId xmlns:a16="http://schemas.microsoft.com/office/drawing/2014/main" id="{C656BAA9-B8AC-8940-BE3A-60B4B69F3A2F}"/>
                </a:ext>
              </a:extLst>
            </p:cNvPr>
            <p:cNvSpPr/>
            <p:nvPr/>
          </p:nvSpPr>
          <p:spPr>
            <a:xfrm>
              <a:off x="5458800" y="162695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18;p74">
              <a:extLst>
                <a:ext uri="{FF2B5EF4-FFF2-40B4-BE49-F238E27FC236}">
                  <a16:creationId xmlns:a16="http://schemas.microsoft.com/office/drawing/2014/main" id="{8CB5F97F-F731-BD4A-AC93-F29CFCA22562}"/>
                </a:ext>
              </a:extLst>
            </p:cNvPr>
            <p:cNvSpPr/>
            <p:nvPr/>
          </p:nvSpPr>
          <p:spPr>
            <a:xfrm>
              <a:off x="5872450" y="258942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19;p74">
              <a:extLst>
                <a:ext uri="{FF2B5EF4-FFF2-40B4-BE49-F238E27FC236}">
                  <a16:creationId xmlns:a16="http://schemas.microsoft.com/office/drawing/2014/main" id="{9870F01C-7D02-4C40-B0AD-0F45ACB84D50}"/>
                </a:ext>
              </a:extLst>
            </p:cNvPr>
            <p:cNvSpPr/>
            <p:nvPr/>
          </p:nvSpPr>
          <p:spPr>
            <a:xfrm>
              <a:off x="3218225" y="352917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20;p74">
              <a:extLst>
                <a:ext uri="{FF2B5EF4-FFF2-40B4-BE49-F238E27FC236}">
                  <a16:creationId xmlns:a16="http://schemas.microsoft.com/office/drawing/2014/main" id="{785FDF64-2CDB-4441-84AF-D52268EA4A90}"/>
                </a:ext>
              </a:extLst>
            </p:cNvPr>
            <p:cNvSpPr/>
            <p:nvPr/>
          </p:nvSpPr>
          <p:spPr>
            <a:xfrm>
              <a:off x="4927225" y="10273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21;p74">
              <a:extLst>
                <a:ext uri="{FF2B5EF4-FFF2-40B4-BE49-F238E27FC236}">
                  <a16:creationId xmlns:a16="http://schemas.microsoft.com/office/drawing/2014/main" id="{C91A0F74-6BF3-2646-BDA4-A7CBAA979A68}"/>
                </a:ext>
              </a:extLst>
            </p:cNvPr>
            <p:cNvSpPr/>
            <p:nvPr/>
          </p:nvSpPr>
          <p:spPr>
            <a:xfrm>
              <a:off x="5458800" y="107846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" name="Google Shape;1022;p74">
              <a:extLst>
                <a:ext uri="{FF2B5EF4-FFF2-40B4-BE49-F238E27FC236}">
                  <a16:creationId xmlns:a16="http://schemas.microsoft.com/office/drawing/2014/main" id="{78882E08-3427-0A4C-9852-6402E1D35D21}"/>
                </a:ext>
              </a:extLst>
            </p:cNvPr>
            <p:cNvCxnSpPr/>
            <p:nvPr/>
          </p:nvCxnSpPr>
          <p:spPr>
            <a:xfrm rot="10800000" flipH="1">
              <a:off x="2017825" y="896825"/>
              <a:ext cx="4312800" cy="27432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1023;p74">
              <a:extLst>
                <a:ext uri="{FF2B5EF4-FFF2-40B4-BE49-F238E27FC236}">
                  <a16:creationId xmlns:a16="http://schemas.microsoft.com/office/drawing/2014/main" id="{DFFD3FBB-0696-334F-9E51-2D82BCF7A9EC}"/>
                </a:ext>
              </a:extLst>
            </p:cNvPr>
            <p:cNvCxnSpPr/>
            <p:nvPr/>
          </p:nvCxnSpPr>
          <p:spPr>
            <a:xfrm rot="10800000">
              <a:off x="2110212" y="2921913"/>
              <a:ext cx="263700" cy="382500"/>
            </a:xfrm>
            <a:prstGeom prst="straightConnector1">
              <a:avLst/>
            </a:prstGeom>
            <a:noFill/>
            <a:ln w="38100" cap="flat" cmpd="sng">
              <a:solidFill>
                <a:srgbClr val="99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2" name="Google Shape;1024;p74">
              <a:extLst>
                <a:ext uri="{FF2B5EF4-FFF2-40B4-BE49-F238E27FC236}">
                  <a16:creationId xmlns:a16="http://schemas.microsoft.com/office/drawing/2014/main" id="{B145EEB2-6A1C-0146-A281-8EA56CEEC483}"/>
                </a:ext>
              </a:extLst>
            </p:cNvPr>
            <p:cNvCxnSpPr/>
            <p:nvPr/>
          </p:nvCxnSpPr>
          <p:spPr>
            <a:xfrm>
              <a:off x="2444025" y="3448775"/>
              <a:ext cx="276900" cy="3957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7623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29C9-A34E-E645-BD8D-0A95758B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92E95-7ADC-C744-B3FB-B1DBD1F7C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6033655" cy="4957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Getting computers to behave intelligently:</a:t>
            </a:r>
          </a:p>
          <a:p>
            <a:pPr lvl="1"/>
            <a:r>
              <a:rPr lang="en-US" dirty="0"/>
              <a:t>Perform </a:t>
            </a:r>
            <a:r>
              <a:rPr lang="en-US" b="1" dirty="0">
                <a:solidFill>
                  <a:srgbClr val="0070C0"/>
                </a:solidFill>
              </a:rPr>
              <a:t>non-trivial tasks </a:t>
            </a:r>
            <a:r>
              <a:rPr lang="en-US" dirty="0"/>
              <a:t>as well as humans do</a:t>
            </a:r>
          </a:p>
          <a:p>
            <a:pPr lvl="1"/>
            <a:r>
              <a:rPr lang="en-US" dirty="0"/>
              <a:t>Perform </a:t>
            </a:r>
            <a:r>
              <a:rPr lang="en-US" b="1" dirty="0">
                <a:solidFill>
                  <a:srgbClr val="C00000"/>
                </a:solidFill>
              </a:rPr>
              <a:t>tasks that even humans struggle with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Many sub-goals:</a:t>
            </a:r>
          </a:p>
          <a:p>
            <a:pPr lvl="1"/>
            <a:r>
              <a:rPr lang="en-US" dirty="0"/>
              <a:t>Perception</a:t>
            </a:r>
          </a:p>
          <a:p>
            <a:pPr lvl="1"/>
            <a:r>
              <a:rPr lang="en-US" dirty="0"/>
              <a:t>Reasoning</a:t>
            </a:r>
          </a:p>
          <a:p>
            <a:pPr lvl="1"/>
            <a:r>
              <a:rPr lang="en-US" dirty="0"/>
              <a:t>Control</a:t>
            </a:r>
          </a:p>
          <a:p>
            <a:pPr lvl="1"/>
            <a:r>
              <a:rPr lang="en-US" dirty="0"/>
              <a:t>Planning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3E156-A4C6-C74A-9535-E189B552E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40" r="2" b="2"/>
          <a:stretch/>
        </p:blipFill>
        <p:spPr>
          <a:xfrm>
            <a:off x="7085488" y="0"/>
            <a:ext cx="4619798" cy="31667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75E41-CD1F-3A4A-905A-0819B498D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8D37192-A495-A845-BF17-6EFDD3F09D1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3163C3-6C67-2641-8DC4-609B9443C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784" y="3323921"/>
            <a:ext cx="5059135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3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1AA51-8894-234A-B8A2-9CE90E79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Speech Recognition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FB590-B124-6540-989C-8861CB94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D37192-A495-A845-BF17-6EFDD3F09D1C}" type="slidenum">
              <a:rPr lang="en-US" smtClean="0"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C88D9-A3FA-2942-856B-C73D64181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95248-18C2-A948-AACD-DFB62327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1534517"/>
            <a:ext cx="6959600" cy="4406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590E01-1B0D-C147-AB02-3C8A784CFEF2}"/>
              </a:ext>
            </a:extLst>
          </p:cNvPr>
          <p:cNvSpPr/>
          <p:nvPr/>
        </p:nvSpPr>
        <p:spPr>
          <a:xfrm>
            <a:off x="1853904" y="6048573"/>
            <a:ext cx="84841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https://medium.com/@joelgarciajr84/creating-an-application-that-uses-speech-recognition-76117a396b7d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53992-2E56-6E43-9FA4-D4EB17EDDC0E}"/>
              </a:ext>
            </a:extLst>
          </p:cNvPr>
          <p:cNvSpPr txBox="1"/>
          <p:nvPr/>
        </p:nvSpPr>
        <p:spPr>
          <a:xfrm>
            <a:off x="6153167" y="674103"/>
            <a:ext cx="60388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Perception </a:t>
            </a:r>
            <a:r>
              <a:rPr lang="en-US" sz="4000" b="1" dirty="0"/>
              <a:t>+</a:t>
            </a:r>
            <a:r>
              <a:rPr lang="en-US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>
                <a:solidFill>
                  <a:srgbClr val="C00000"/>
                </a:solidFill>
              </a:rPr>
              <a:t>Reasoning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801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3C58-C515-0640-A5D8-DC52E997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Driving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DE213-03EB-FF4D-848F-B41246AD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AB7F1-8485-4C43-B529-C838A84D8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71B6B9-4ABD-5E48-8D61-E93112BB7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825625"/>
            <a:ext cx="6350000" cy="4229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D3A21-8D54-064A-97C5-E54066BC3371}"/>
              </a:ext>
            </a:extLst>
          </p:cNvPr>
          <p:cNvSpPr txBox="1"/>
          <p:nvPr/>
        </p:nvSpPr>
        <p:spPr>
          <a:xfrm>
            <a:off x="1606758" y="6234112"/>
            <a:ext cx="8978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https://www.pymnts.com/news/partnerships-acquisitions/2019/ups-invests-in-autonomous-driving-firm-tusimple/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EDBD0A-632A-324F-A378-9B79D6D07E8A}"/>
              </a:ext>
            </a:extLst>
          </p:cNvPr>
          <p:cNvSpPr txBox="1"/>
          <p:nvPr/>
        </p:nvSpPr>
        <p:spPr>
          <a:xfrm>
            <a:off x="6153167" y="367249"/>
            <a:ext cx="60388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Perception </a:t>
            </a:r>
            <a:r>
              <a:rPr lang="en-US" sz="4000" b="1" dirty="0"/>
              <a:t>+</a:t>
            </a:r>
            <a:r>
              <a:rPr lang="en-US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>
                <a:solidFill>
                  <a:srgbClr val="C00000"/>
                </a:solidFill>
              </a:rPr>
              <a:t>Reasoning</a:t>
            </a:r>
          </a:p>
          <a:p>
            <a:r>
              <a:rPr lang="en-US" sz="4000" b="1" dirty="0">
                <a:solidFill>
                  <a:srgbClr val="00B050"/>
                </a:solidFill>
              </a:rPr>
              <a:t>      Control</a:t>
            </a:r>
            <a:r>
              <a:rPr lang="en-US" sz="4000" b="1" dirty="0">
                <a:solidFill>
                  <a:srgbClr val="C00000"/>
                </a:solidFill>
              </a:rPr>
              <a:t> </a:t>
            </a:r>
            <a:r>
              <a:rPr lang="en-US" sz="4000" b="1" dirty="0"/>
              <a:t>+</a:t>
            </a:r>
            <a:r>
              <a:rPr lang="en-US" sz="4000" b="1" dirty="0">
                <a:solidFill>
                  <a:srgbClr val="C00000"/>
                </a:solidFill>
              </a:rPr>
              <a:t> </a:t>
            </a:r>
            <a:r>
              <a:rPr lang="en-US" sz="4000" b="1" dirty="0">
                <a:solidFill>
                  <a:srgbClr val="7030A0"/>
                </a:solidFill>
              </a:rPr>
              <a:t>Planning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66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2FD9-3CA2-F44F-BFF5-CED45788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Playing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A45EE3-9CCE-964E-BCA5-DCEDD3E3F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46" y="2240370"/>
            <a:ext cx="5803900" cy="32893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5A8DA6-38A0-AC4A-81DD-EE7348B22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945" y="2240370"/>
            <a:ext cx="5743221" cy="32892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6F417E-70A7-B848-85DF-654978ADF129}"/>
              </a:ext>
            </a:extLst>
          </p:cNvPr>
          <p:cNvSpPr/>
          <p:nvPr/>
        </p:nvSpPr>
        <p:spPr>
          <a:xfrm>
            <a:off x="6164945" y="552966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https://www.digitaltrends.com/computing/texas-holdem-libratus-ai-defeats-humans/</a:t>
            </a:r>
            <a:endParaRPr lang="en-US" sz="12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60D725-CD98-0D4E-A41C-9EAE2C38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63B8C-849A-E44C-B482-805F3A4CC23F}"/>
              </a:ext>
            </a:extLst>
          </p:cNvPr>
          <p:cNvSpPr txBox="1"/>
          <p:nvPr/>
        </p:nvSpPr>
        <p:spPr>
          <a:xfrm>
            <a:off x="5342676" y="673963"/>
            <a:ext cx="555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Reasoning </a:t>
            </a:r>
            <a:r>
              <a:rPr lang="en-US" sz="4000" b="1" dirty="0"/>
              <a:t>+</a:t>
            </a:r>
            <a:r>
              <a:rPr lang="en-US" sz="4000" b="1" dirty="0">
                <a:solidFill>
                  <a:srgbClr val="C00000"/>
                </a:solidFill>
              </a:rPr>
              <a:t> </a:t>
            </a:r>
            <a:r>
              <a:rPr lang="en-US" sz="4000" b="1" dirty="0">
                <a:solidFill>
                  <a:srgbClr val="7030A0"/>
                </a:solidFill>
              </a:rPr>
              <a:t>Planning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28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72D6-C923-FD44-8A45-8B4C032A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Knowledge-Based 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C01A0-2954-A34B-8792-A22F52540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Write programs that simulate how people solve the problem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Fundamental limitations:</a:t>
            </a:r>
          </a:p>
          <a:p>
            <a:r>
              <a:rPr lang="en-US" sz="2000" dirty="0"/>
              <a:t>Will never get better than a person</a:t>
            </a:r>
          </a:p>
          <a:p>
            <a:r>
              <a:rPr lang="en-US" sz="2000" dirty="0"/>
              <a:t>Requires deep domain knowledge</a:t>
            </a:r>
          </a:p>
          <a:p>
            <a:r>
              <a:rPr lang="en-US" sz="2000" dirty="0"/>
              <a:t>We don’t know how we do some things (e.g., riding a bicycle)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062EA6-E803-0E40-AD71-05D106756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10" t="-1" r="-4550" b="-1"/>
          <a:stretch/>
        </p:blipFill>
        <p:spPr>
          <a:xfrm>
            <a:off x="4832603" y="1825625"/>
            <a:ext cx="7555993" cy="33639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C9E8-BDD0-5741-9F1C-28478FFFA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8D37192-A495-A845-BF17-6EFDD3F09D1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56FDE-7DBA-B34C-9FE7-857FCB5047AE}"/>
              </a:ext>
            </a:extLst>
          </p:cNvPr>
          <p:cNvSpPr txBox="1"/>
          <p:nvPr/>
        </p:nvSpPr>
        <p:spPr>
          <a:xfrm>
            <a:off x="5865837" y="5328681"/>
            <a:ext cx="509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slide by Arora and </a:t>
            </a:r>
            <a:r>
              <a:rPr lang="en-US" dirty="0" err="1"/>
              <a:t>Hazan</a:t>
            </a:r>
            <a:r>
              <a:rPr lang="en-US" dirty="0"/>
              <a:t> at Princeton</a:t>
            </a:r>
          </a:p>
        </p:txBody>
      </p:sp>
    </p:spTree>
    <p:extLst>
      <p:ext uri="{BB962C8B-B14F-4D97-AF65-F5344CB8AC3E}">
        <p14:creationId xmlns:p14="http://schemas.microsoft.com/office/powerpoint/2010/main" val="2451573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3662-A858-C44E-80B3-98A5FC1F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Data-Based AI = Machine Learning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C72745-F3E9-5343-97FE-46BF94B4D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60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</a:t>
            </a:r>
            <a:r>
              <a:rPr lang="en-US" b="1" dirty="0"/>
              <a:t>programs that learn </a:t>
            </a:r>
            <a:r>
              <a:rPr lang="en-US" dirty="0"/>
              <a:t>the task </a:t>
            </a:r>
            <a:r>
              <a:rPr lang="en-US" b="1" dirty="0"/>
              <a:t>from examples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✅ No need to know how we do it as humans</a:t>
            </a:r>
          </a:p>
          <a:p>
            <a:pPr marL="0" indent="0">
              <a:buNone/>
            </a:pPr>
            <a:r>
              <a:rPr lang="en-US" dirty="0"/>
              <a:t>✅ Performance should improve with more examples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❌ May need </a:t>
            </a:r>
            <a:r>
              <a:rPr lang="en-US" b="1" dirty="0"/>
              <a:t>many examples</a:t>
            </a:r>
            <a:r>
              <a:rPr lang="en-US" dirty="0"/>
              <a:t>!</a:t>
            </a:r>
          </a:p>
          <a:p>
            <a:pPr marL="0" indent="0">
              <a:buNone/>
            </a:pPr>
            <a:r>
              <a:rPr lang="en-US" dirty="0"/>
              <a:t>❌ May not understand how the program works!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6923D3-4542-DB49-ACC8-101A44C2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32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1686</Words>
  <Application>Microsoft Macintosh PowerPoint</Application>
  <PresentationFormat>Widescreen</PresentationFormat>
  <Paragraphs>341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ColaborateThinRegular</vt:lpstr>
      <vt:lpstr>Consolas</vt:lpstr>
      <vt:lpstr>Office Theme</vt:lpstr>
      <vt:lpstr>Introduction to  Machine Learning</vt:lpstr>
      <vt:lpstr>A bit about myself…</vt:lpstr>
      <vt:lpstr>Teaching Assistants</vt:lpstr>
      <vt:lpstr>Artificial Intelligence</vt:lpstr>
      <vt:lpstr>Speech Recognition</vt:lpstr>
      <vt:lpstr>Autonomous Driving</vt:lpstr>
      <vt:lpstr>Game Playing</vt:lpstr>
      <vt:lpstr>Knowledge-Based AI</vt:lpstr>
      <vt:lpstr>Data-Based AI = Machine Learning</vt:lpstr>
      <vt:lpstr>PowerPoint Presentation</vt:lpstr>
      <vt:lpstr>The Machine Learning Process</vt:lpstr>
      <vt:lpstr>Choices in ML Problem Formulation</vt:lpstr>
      <vt:lpstr>This course</vt:lpstr>
      <vt:lpstr>PowerPoint Presentation</vt:lpstr>
      <vt:lpstr>Classification: Three Elements</vt:lpstr>
      <vt:lpstr>PowerPoint Presentation</vt:lpstr>
      <vt:lpstr>What is a “model”?</vt:lpstr>
      <vt:lpstr>Classification Loss Function</vt:lpstr>
      <vt:lpstr>Why should this work at all?</vt:lpstr>
      <vt:lpstr>Decision Trees: To play tennis or not to?</vt:lpstr>
      <vt:lpstr>PowerPoint Presentation</vt:lpstr>
      <vt:lpstr>Training (fitting) a Decision Tree</vt:lpstr>
      <vt:lpstr>Training (fitting) a Decision Tree</vt:lpstr>
      <vt:lpstr>PowerPoint Presentation</vt:lpstr>
      <vt:lpstr>Training (=fitting) a Decision Tree</vt:lpstr>
      <vt:lpstr>Final words on Decision Trees</vt:lpstr>
      <vt:lpstr>Logistic Regression (LR)</vt:lpstr>
      <vt:lpstr>Logistic Regression: Assumptions</vt:lpstr>
      <vt:lpstr>Logistic Regression: Training</vt:lpstr>
      <vt:lpstr>Logistic Regression: Properties</vt:lpstr>
      <vt:lpstr>Final words on Logistic Regression</vt:lpstr>
      <vt:lpstr>Support Vector Machines (SVM)</vt:lpstr>
      <vt:lpstr>SVM: The Maximum-Margin Principle</vt:lpstr>
      <vt:lpstr>What about non-linearly separable data?</vt:lpstr>
      <vt:lpstr>SVM for non-linearly separable data</vt:lpstr>
      <vt:lpstr>Final words on SVMs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Machine Learning</dc:title>
  <dc:creator>Khalil, Elias B</dc:creator>
  <cp:lastModifiedBy>Khalil, Elias B</cp:lastModifiedBy>
  <cp:revision>20</cp:revision>
  <dcterms:created xsi:type="dcterms:W3CDTF">2019-08-18T23:14:17Z</dcterms:created>
  <dcterms:modified xsi:type="dcterms:W3CDTF">2019-08-19T04:29:25Z</dcterms:modified>
</cp:coreProperties>
</file>